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6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5" r:id="rId19"/>
    <p:sldId id="298" r:id="rId20"/>
    <p:sldId id="299" r:id="rId21"/>
    <p:sldId id="300" r:id="rId22"/>
    <p:sldId id="311" r:id="rId23"/>
    <p:sldId id="317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18" r:id="rId32"/>
    <p:sldId id="308" r:id="rId33"/>
    <p:sldId id="309" r:id="rId34"/>
    <p:sldId id="31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DEB6C-34E5-4C63-8D69-50CF9243F412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7AF4A-8001-44C6-AEBF-FE64119C7A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331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6435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5049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422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5986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902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8049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115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9609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9394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950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881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8817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Density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High </a:t>
            </a:r>
            <a:r>
              <a:rPr lang="tr-TR" dirty="0" err="1"/>
              <a:t>Density</a:t>
            </a:r>
            <a:r>
              <a:rPr lang="tr-TR" dirty="0"/>
              <a:t>: 25-50 </a:t>
            </a:r>
            <a:r>
              <a:rPr lang="tr-TR" dirty="0" err="1"/>
              <a:t>and</a:t>
            </a:r>
            <a:r>
              <a:rPr lang="tr-TR" dirty="0"/>
              <a:t> 68 </a:t>
            </a:r>
            <a:r>
              <a:rPr lang="tr-TR" dirty="0" err="1"/>
              <a:t>pin</a:t>
            </a:r>
            <a:r>
              <a:rPr lang="tr-TR" dirty="0"/>
              <a:t> </a:t>
            </a:r>
            <a:r>
              <a:rPr lang="tr-TR" dirty="0" err="1"/>
              <a:t>cables</a:t>
            </a:r>
            <a:r>
              <a:rPr lang="tr-TR" dirty="0"/>
              <a:t>. 	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7551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Density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High </a:t>
            </a:r>
            <a:r>
              <a:rPr lang="tr-TR" dirty="0" err="1"/>
              <a:t>Density</a:t>
            </a:r>
            <a:r>
              <a:rPr lang="tr-TR" dirty="0"/>
              <a:t>: 25-50 </a:t>
            </a:r>
            <a:r>
              <a:rPr lang="tr-TR" dirty="0" err="1"/>
              <a:t>and</a:t>
            </a:r>
            <a:r>
              <a:rPr lang="tr-TR" dirty="0"/>
              <a:t> 68 </a:t>
            </a:r>
            <a:r>
              <a:rPr lang="tr-TR" dirty="0" err="1"/>
              <a:t>pin</a:t>
            </a:r>
            <a:r>
              <a:rPr lang="tr-TR" dirty="0"/>
              <a:t> </a:t>
            </a:r>
            <a:r>
              <a:rPr lang="tr-TR" dirty="0" err="1"/>
              <a:t>cables</a:t>
            </a:r>
            <a:r>
              <a:rPr lang="tr-TR" dirty="0"/>
              <a:t>. 	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7211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Density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High </a:t>
            </a:r>
            <a:r>
              <a:rPr lang="tr-TR" dirty="0" err="1"/>
              <a:t>Density</a:t>
            </a:r>
            <a:r>
              <a:rPr lang="tr-TR" dirty="0"/>
              <a:t>: 25-50 </a:t>
            </a:r>
            <a:r>
              <a:rPr lang="tr-TR" dirty="0" err="1"/>
              <a:t>and</a:t>
            </a:r>
            <a:r>
              <a:rPr lang="tr-TR" dirty="0"/>
              <a:t> 68 </a:t>
            </a:r>
            <a:r>
              <a:rPr lang="tr-TR" dirty="0" err="1"/>
              <a:t>pin</a:t>
            </a:r>
            <a:r>
              <a:rPr lang="tr-TR" dirty="0"/>
              <a:t> </a:t>
            </a:r>
            <a:r>
              <a:rPr lang="tr-TR" dirty="0" err="1"/>
              <a:t>cables</a:t>
            </a:r>
            <a:r>
              <a:rPr lang="tr-TR" dirty="0"/>
              <a:t>. 	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8835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2817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Mekanik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disklerin</a:t>
            </a:r>
            <a:r>
              <a:rPr lang="en-US" dirty="0"/>
              <a:t> </a:t>
            </a:r>
            <a:r>
              <a:rPr lang="en-US" dirty="0" err="1"/>
              <a:t>bant</a:t>
            </a:r>
            <a:r>
              <a:rPr lang="en-US" dirty="0"/>
              <a:t> </a:t>
            </a:r>
            <a:r>
              <a:rPr lang="en-US" dirty="0" err="1"/>
              <a:t>genişliğini</a:t>
            </a:r>
            <a:r>
              <a:rPr lang="en-US" dirty="0"/>
              <a:t> </a:t>
            </a:r>
            <a:r>
              <a:rPr lang="en-US" dirty="0" err="1"/>
              <a:t>sınırlamaktadır</a:t>
            </a:r>
            <a:r>
              <a:rPr lang="en-US" dirty="0"/>
              <a:t>.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dönüş</a:t>
            </a:r>
            <a:r>
              <a:rPr lang="en-US" dirty="0"/>
              <a:t> </a:t>
            </a:r>
            <a:r>
              <a:rPr lang="en-US" dirty="0" err="1"/>
              <a:t>hızları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eksensel</a:t>
            </a:r>
            <a:r>
              <a:rPr lang="en-US" dirty="0"/>
              <a:t> </a:t>
            </a:r>
            <a:r>
              <a:rPr lang="en-US" dirty="0" err="1"/>
              <a:t>hareket</a:t>
            </a:r>
            <a:r>
              <a:rPr lang="en-US" dirty="0"/>
              <a:t> </a:t>
            </a:r>
            <a:r>
              <a:rPr lang="en-US" dirty="0" err="1"/>
              <a:t>kabiliyetleri</a:t>
            </a:r>
            <a:r>
              <a:rPr lang="en-US" dirty="0"/>
              <a:t>,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yapılara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oldukça</a:t>
            </a:r>
            <a:r>
              <a:rPr lang="en-US" dirty="0"/>
              <a:t> </a:t>
            </a:r>
            <a:r>
              <a:rPr lang="en-US" dirty="0" err="1"/>
              <a:t>düşüktür</a:t>
            </a:r>
            <a:r>
              <a:rPr lang="en-US" dirty="0"/>
              <a:t>.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kurtarma</a:t>
            </a:r>
            <a:r>
              <a:rPr lang="en-US" dirty="0"/>
              <a:t> </a:t>
            </a:r>
            <a:r>
              <a:rPr lang="en-US" dirty="0" err="1"/>
              <a:t>kabiliyeti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disk </a:t>
            </a:r>
            <a:r>
              <a:rPr lang="en-US" dirty="0" err="1"/>
              <a:t>modellerdir</a:t>
            </a:r>
            <a:r>
              <a:rPr lang="en-US" dirty="0"/>
              <a:t>. </a:t>
            </a:r>
            <a:r>
              <a:rPr lang="en-US" dirty="0" err="1"/>
              <a:t>Manyetik</a:t>
            </a:r>
            <a:r>
              <a:rPr lang="en-US" dirty="0"/>
              <a:t> </a:t>
            </a:r>
            <a:r>
              <a:rPr lang="en-US" dirty="0" err="1"/>
              <a:t>yüzeye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genelde</a:t>
            </a:r>
            <a:r>
              <a:rPr lang="en-US" dirty="0"/>
              <a:t> </a:t>
            </a:r>
            <a:r>
              <a:rPr lang="en-US" dirty="0" err="1"/>
              <a:t>alüminyum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seramik</a:t>
            </a:r>
            <a:r>
              <a:rPr lang="en-US" dirty="0"/>
              <a:t> </a:t>
            </a:r>
            <a:r>
              <a:rPr lang="en-US" dirty="0" err="1"/>
              <a:t>katkılı</a:t>
            </a:r>
            <a:r>
              <a:rPr lang="en-US" dirty="0"/>
              <a:t> cam </a:t>
            </a:r>
            <a:r>
              <a:rPr lang="en-US" dirty="0" err="1"/>
              <a:t>malzemeden</a:t>
            </a:r>
            <a:r>
              <a:rPr lang="en-US" dirty="0"/>
              <a:t> </a:t>
            </a:r>
            <a:r>
              <a:rPr lang="en-US" dirty="0" err="1"/>
              <a:t>oluşan</a:t>
            </a:r>
            <a:r>
              <a:rPr lang="en-US" dirty="0"/>
              <a:t> </a:t>
            </a:r>
            <a:r>
              <a:rPr lang="en-US" dirty="0" err="1"/>
              <a:t>disklere</a:t>
            </a:r>
            <a:r>
              <a:rPr lang="en-US" dirty="0"/>
              <a:t> </a:t>
            </a:r>
            <a:r>
              <a:rPr lang="en-US" dirty="0" err="1"/>
              <a:t>sahiptirler</a:t>
            </a:r>
            <a:r>
              <a:rPr lang="en-US" dirty="0"/>
              <a:t>. Bu </a:t>
            </a:r>
            <a:r>
              <a:rPr lang="en-US" dirty="0" err="1"/>
              <a:t>diskler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hızla</a:t>
            </a:r>
            <a:r>
              <a:rPr lang="en-US" dirty="0"/>
              <a:t> </a:t>
            </a:r>
            <a:r>
              <a:rPr lang="en-US" dirty="0" err="1"/>
              <a:t>döner</a:t>
            </a:r>
            <a:r>
              <a:rPr lang="en-US" dirty="0"/>
              <a:t>. Okuma/</a:t>
            </a:r>
            <a:r>
              <a:rPr lang="en-US" dirty="0" err="1"/>
              <a:t>yazma</a:t>
            </a:r>
            <a:r>
              <a:rPr lang="en-US" dirty="0"/>
              <a:t> </a:t>
            </a:r>
            <a:r>
              <a:rPr lang="en-US" dirty="0" err="1"/>
              <a:t>kafası</a:t>
            </a:r>
            <a:r>
              <a:rPr lang="en-US" dirty="0"/>
              <a:t> </a:t>
            </a:r>
            <a:r>
              <a:rPr lang="en-US" dirty="0" err="1"/>
              <a:t>dönen</a:t>
            </a:r>
            <a:r>
              <a:rPr lang="en-US" dirty="0"/>
              <a:t> disk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dirty="0" err="1"/>
              <a:t>dosya</a:t>
            </a:r>
            <a:r>
              <a:rPr lang="en-US" dirty="0"/>
              <a:t> </a:t>
            </a:r>
            <a:r>
              <a:rPr lang="en-US" dirty="0" err="1"/>
              <a:t>sistemine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hareket</a:t>
            </a:r>
            <a:r>
              <a:rPr lang="en-US" dirty="0"/>
              <a:t> </a:t>
            </a:r>
            <a:r>
              <a:rPr lang="en-US" dirty="0" err="1"/>
              <a:t>ederek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komutları</a:t>
            </a:r>
            <a:r>
              <a:rPr lang="en-US" dirty="0"/>
              <a:t> </a:t>
            </a:r>
            <a:r>
              <a:rPr lang="en-US" dirty="0" err="1"/>
              <a:t>icra</a:t>
            </a:r>
            <a:r>
              <a:rPr lang="en-US" dirty="0"/>
              <a:t>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. </a:t>
            </a:r>
            <a:r>
              <a:rPr lang="en-US" dirty="0" err="1"/>
              <a:t>Manyetik</a:t>
            </a:r>
            <a:r>
              <a:rPr lang="en-US" dirty="0"/>
              <a:t> </a:t>
            </a:r>
            <a:r>
              <a:rPr lang="en-US" dirty="0" err="1"/>
              <a:t>yüzey</a:t>
            </a:r>
            <a:r>
              <a:rPr lang="en-US" dirty="0"/>
              <a:t> </a:t>
            </a:r>
            <a:r>
              <a:rPr lang="en-US" dirty="0" err="1"/>
              <a:t>eski</a:t>
            </a:r>
            <a:r>
              <a:rPr lang="en-US" dirty="0"/>
              <a:t> </a:t>
            </a:r>
            <a:r>
              <a:rPr lang="en-US" dirty="0" err="1"/>
              <a:t>disklerde</a:t>
            </a:r>
            <a:r>
              <a:rPr lang="en-US" dirty="0"/>
              <a:t> </a:t>
            </a:r>
            <a:r>
              <a:rPr lang="en-US" dirty="0" err="1"/>
              <a:t>demir</a:t>
            </a:r>
            <a:r>
              <a:rPr lang="en-US" dirty="0"/>
              <a:t> </a:t>
            </a:r>
            <a:r>
              <a:rPr lang="en-US" dirty="0" err="1"/>
              <a:t>oksit</a:t>
            </a:r>
            <a:r>
              <a:rPr lang="en-US" dirty="0"/>
              <a:t>, </a:t>
            </a:r>
            <a:r>
              <a:rPr lang="en-US" dirty="0" err="1"/>
              <a:t>şimdiki</a:t>
            </a:r>
            <a:r>
              <a:rPr lang="en-US" dirty="0"/>
              <a:t> </a:t>
            </a:r>
            <a:r>
              <a:rPr lang="en-US" dirty="0" err="1"/>
              <a:t>disklerde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kobalt</a:t>
            </a:r>
            <a:r>
              <a:rPr lang="en-US" dirty="0"/>
              <a:t> </a:t>
            </a:r>
            <a:r>
              <a:rPr lang="en-US" dirty="0" err="1"/>
              <a:t>denilen</a:t>
            </a:r>
            <a:r>
              <a:rPr lang="en-US" dirty="0"/>
              <a:t> </a:t>
            </a:r>
            <a:r>
              <a:rPr lang="en-US" dirty="0" err="1"/>
              <a:t>malzeme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kaplanır</a:t>
            </a:r>
            <a:r>
              <a:rPr lang="en-US" dirty="0"/>
              <a:t>. </a:t>
            </a:r>
            <a:r>
              <a:rPr lang="en-US" dirty="0" err="1"/>
              <a:t>Veriler</a:t>
            </a:r>
            <a:r>
              <a:rPr lang="en-US" dirty="0"/>
              <a:t> </a:t>
            </a:r>
            <a:r>
              <a:rPr lang="en-US" dirty="0" err="1"/>
              <a:t>hızla</a:t>
            </a:r>
            <a:r>
              <a:rPr lang="en-US" dirty="0"/>
              <a:t> </a:t>
            </a:r>
            <a:r>
              <a:rPr lang="en-US" dirty="0" err="1"/>
              <a:t>dönen</a:t>
            </a:r>
            <a:r>
              <a:rPr lang="en-US" dirty="0"/>
              <a:t> </a:t>
            </a:r>
            <a:r>
              <a:rPr lang="en-US" dirty="0" err="1"/>
              <a:t>diskler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arkalı</a:t>
            </a:r>
            <a:r>
              <a:rPr lang="en-US" dirty="0"/>
              <a:t> </a:t>
            </a:r>
            <a:r>
              <a:rPr lang="en-US" dirty="0" err="1"/>
              <a:t>önlü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, </a:t>
            </a:r>
            <a:r>
              <a:rPr lang="en-US" dirty="0" err="1"/>
              <a:t>dijital</a:t>
            </a:r>
            <a:r>
              <a:rPr lang="en-US" dirty="0"/>
              <a:t> </a:t>
            </a:r>
            <a:r>
              <a:rPr lang="en-US" dirty="0" err="1"/>
              <a:t>formatta</a:t>
            </a:r>
            <a:r>
              <a:rPr lang="en-US" dirty="0"/>
              <a:t> </a:t>
            </a:r>
            <a:r>
              <a:rPr lang="en-US" dirty="0" err="1"/>
              <a:t>tutulmaktadır</a:t>
            </a:r>
            <a:r>
              <a:rPr lang="en-US" dirty="0"/>
              <a:t>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2466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3876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3173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1911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6197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33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628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687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8, 5.25</a:t>
            </a:r>
            <a:r>
              <a:rPr lang="tr-TR" baseline="0" dirty="0"/>
              <a:t> </a:t>
            </a:r>
            <a:r>
              <a:rPr lang="tr-TR" baseline="0" dirty="0" err="1"/>
              <a:t>and</a:t>
            </a:r>
            <a:r>
              <a:rPr lang="tr-TR" baseline="0" dirty="0"/>
              <a:t> 3.5 </a:t>
            </a:r>
            <a:r>
              <a:rPr lang="tr-TR" baseline="0" dirty="0" err="1"/>
              <a:t>inches</a:t>
            </a:r>
            <a:r>
              <a:rPr lang="tr-TR" baseline="0" dirty="0"/>
              <a:t>. 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5805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8, 5.25</a:t>
            </a:r>
            <a:r>
              <a:rPr lang="tr-TR" baseline="0" dirty="0"/>
              <a:t> </a:t>
            </a:r>
            <a:r>
              <a:rPr lang="tr-TR" baseline="0" dirty="0" err="1"/>
              <a:t>and</a:t>
            </a:r>
            <a:r>
              <a:rPr lang="tr-TR" baseline="0" dirty="0"/>
              <a:t> 3.5 </a:t>
            </a:r>
            <a:r>
              <a:rPr lang="tr-TR" baseline="0" dirty="0" err="1"/>
              <a:t>inches</a:t>
            </a:r>
            <a:r>
              <a:rPr lang="tr-TR" baseline="0" dirty="0"/>
              <a:t>. 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3181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687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Emissive</a:t>
            </a:r>
            <a:r>
              <a:rPr lang="tr-TR" dirty="0"/>
              <a:t>: </a:t>
            </a:r>
          </a:p>
          <a:p>
            <a:r>
              <a:rPr lang="en-US" dirty="0"/>
              <a:t>The image is produced directly on the screen</a:t>
            </a:r>
            <a:endParaRPr lang="tr-TR" dirty="0"/>
          </a:p>
          <a:p>
            <a:r>
              <a:rPr lang="en-US" dirty="0"/>
              <a:t>Phosphors convert electron beams or UV light into visible light</a:t>
            </a:r>
            <a:r>
              <a:rPr lang="tr-TR" dirty="0"/>
              <a:t>.</a:t>
            </a:r>
          </a:p>
          <a:p>
            <a:pPr lvl="1"/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emission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(FED)</a:t>
            </a:r>
          </a:p>
          <a:p>
            <a:pPr lvl="1"/>
            <a:r>
              <a:rPr lang="tr-TR" dirty="0" err="1"/>
              <a:t>Surface-conduction</a:t>
            </a:r>
            <a:r>
              <a:rPr lang="tr-TR" dirty="0"/>
              <a:t> </a:t>
            </a:r>
            <a:r>
              <a:rPr lang="tr-TR" dirty="0" err="1"/>
              <a:t>Electron-emitter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(SED)c</a:t>
            </a:r>
          </a:p>
          <a:p>
            <a:pPr lvl="1"/>
            <a:r>
              <a:rPr lang="tr-TR" dirty="0" err="1"/>
              <a:t>Vacuum</a:t>
            </a:r>
            <a:r>
              <a:rPr lang="tr-TR" dirty="0"/>
              <a:t> </a:t>
            </a:r>
            <a:r>
              <a:rPr lang="tr-TR" dirty="0" err="1"/>
              <a:t>Fluorescent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(VFD)</a:t>
            </a:r>
          </a:p>
          <a:p>
            <a:pPr lvl="1"/>
            <a:r>
              <a:rPr lang="tr-TR" dirty="0" err="1"/>
              <a:t>Electroluminescent</a:t>
            </a:r>
            <a:r>
              <a:rPr lang="tr-TR" dirty="0"/>
              <a:t> Displays (ELD)</a:t>
            </a:r>
          </a:p>
          <a:p>
            <a:pPr lvl="1"/>
            <a:r>
              <a:rPr lang="tr-TR" dirty="0" err="1"/>
              <a:t>Light-Emitting</a:t>
            </a:r>
            <a:r>
              <a:rPr lang="tr-TR" dirty="0"/>
              <a:t> </a:t>
            </a:r>
            <a:r>
              <a:rPr lang="tr-TR" dirty="0" err="1"/>
              <a:t>Diode</a:t>
            </a:r>
            <a:r>
              <a:rPr lang="tr-TR" dirty="0"/>
              <a:t> Displays (LED)</a:t>
            </a:r>
          </a:p>
          <a:p>
            <a:pPr lvl="1"/>
            <a:r>
              <a:rPr lang="tr-TR" dirty="0" err="1"/>
              <a:t>Plasma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Panel (PDP)</a:t>
            </a:r>
          </a:p>
          <a:p>
            <a:pPr lvl="1"/>
            <a:r>
              <a:rPr lang="tr-TR" dirty="0" err="1"/>
              <a:t>Electrochemical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(ECD)</a:t>
            </a:r>
          </a:p>
          <a:p>
            <a:pPr lvl="1"/>
            <a:r>
              <a:rPr lang="en-US" dirty="0"/>
              <a:t>Organic Light Emitting Diode (OLED)</a:t>
            </a:r>
            <a:endParaRPr lang="tr-TR" dirty="0"/>
          </a:p>
          <a:p>
            <a:r>
              <a:rPr lang="tr-TR" dirty="0" err="1"/>
              <a:t>Non-Emissive</a:t>
            </a:r>
            <a:r>
              <a:rPr lang="tr-TR" dirty="0"/>
              <a:t>:</a:t>
            </a:r>
          </a:p>
          <a:p>
            <a:r>
              <a:rPr lang="en-US" dirty="0"/>
              <a:t>Light is produced behind the screen and the image is formed by filtering this light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935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535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466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5632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3759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55153-FC95-40EE-9871-121828410A94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285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5510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39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791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42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5677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620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433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56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9525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31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095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6853FBD-7A17-411D-967E-82912AD18669}" type="datetimeFigureOut">
              <a:rPr lang="tr-TR" smtClean="0"/>
              <a:t>1.11.2020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8256251-CDF8-4072-B53D-17FC2399011C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63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Fati\Documents\Dersler\2018-2019%20Bahar\Computer%20Hardware%20(BTO1052)\Presentations\Week2\Output%20Devices\Drum-printer_zoom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398076-F9A4-4C86-8DA8-0175950B3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885881"/>
            <a:ext cx="8361229" cy="1086237"/>
          </a:xfrm>
        </p:spPr>
        <p:txBody>
          <a:bodyPr/>
          <a:lstStyle/>
          <a:p>
            <a:r>
              <a:rPr lang="tr-TR" dirty="0"/>
              <a:t>Week-3</a:t>
            </a:r>
          </a:p>
        </p:txBody>
      </p:sp>
    </p:spTree>
    <p:extLst>
      <p:ext uri="{BB962C8B-B14F-4D97-AF65-F5344CB8AC3E}">
        <p14:creationId xmlns:p14="http://schemas.microsoft.com/office/powerpoint/2010/main" val="104171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Daisy</a:t>
            </a:r>
            <a:r>
              <a:rPr lang="tr-TR" cap="none" dirty="0"/>
              <a:t> Wheel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620447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Head is lying on a wheel and pins corresponding to characters are like petals of Daisy (flower) which is why it is called Daisy Wheel Printer.</a:t>
            </a:r>
            <a:endParaRPr lang="tr-TR" sz="2200" dirty="0"/>
          </a:p>
          <a:p>
            <a:r>
              <a:rPr lang="en-US" sz="2200" dirty="0"/>
              <a:t>These printers are generally used for word-processing in offices that require a few letters to be sent here and there with very nice quality.</a:t>
            </a:r>
            <a:endParaRPr lang="tr-TR" sz="2200" dirty="0"/>
          </a:p>
          <a:p>
            <a:r>
              <a:rPr lang="en-US" sz="2200" b="1" dirty="0"/>
              <a:t>Advantages</a:t>
            </a:r>
            <a:endParaRPr lang="en-US" sz="2200" dirty="0"/>
          </a:p>
          <a:p>
            <a:pPr lvl="1"/>
            <a:r>
              <a:rPr lang="en-US" sz="2200" dirty="0"/>
              <a:t>More reliable than DMP</a:t>
            </a:r>
          </a:p>
          <a:p>
            <a:pPr lvl="1"/>
            <a:r>
              <a:rPr lang="en-US" sz="2200" dirty="0"/>
              <a:t>Better quality</a:t>
            </a:r>
          </a:p>
          <a:p>
            <a:pPr lvl="1"/>
            <a:r>
              <a:rPr lang="en-US" sz="2200" dirty="0"/>
              <a:t>Fonts of character can be easily changed</a:t>
            </a:r>
            <a:endParaRPr lang="tr-TR" sz="2200" dirty="0"/>
          </a:p>
          <a:p>
            <a:r>
              <a:rPr lang="en-US" sz="2200" b="1" dirty="0"/>
              <a:t>Disadvantages</a:t>
            </a:r>
            <a:endParaRPr lang="en-US" sz="2200" dirty="0"/>
          </a:p>
          <a:p>
            <a:pPr lvl="1"/>
            <a:r>
              <a:rPr lang="en-US" sz="2200" dirty="0"/>
              <a:t>Slower than DMP</a:t>
            </a:r>
          </a:p>
          <a:p>
            <a:pPr lvl="1"/>
            <a:r>
              <a:rPr lang="en-US" sz="2200" dirty="0"/>
              <a:t>Noisy</a:t>
            </a:r>
          </a:p>
          <a:p>
            <a:pPr lvl="1"/>
            <a:r>
              <a:rPr lang="en-US" sz="2200" dirty="0"/>
              <a:t>More expensive than DMP</a:t>
            </a:r>
          </a:p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81" y="4144297"/>
            <a:ext cx="4307757" cy="22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8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Line</a:t>
            </a:r>
            <a:r>
              <a:rPr lang="tr-TR" cap="none" dirty="0"/>
              <a:t> </a:t>
            </a:r>
            <a:r>
              <a:rPr lang="tr-TR" cap="none" dirty="0" err="1"/>
              <a:t>Printers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620447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Line printers are the printers which print one line at a time.</a:t>
            </a:r>
            <a:endParaRPr lang="tr-TR" sz="2200" dirty="0"/>
          </a:p>
          <a:p>
            <a:r>
              <a:rPr lang="en-US" sz="2200" dirty="0"/>
              <a:t>These are of two types</a:t>
            </a:r>
            <a:r>
              <a:rPr lang="tr-TR" sz="2200" dirty="0"/>
              <a:t>:</a:t>
            </a:r>
            <a:endParaRPr lang="en-US" sz="2200" dirty="0"/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Drum Printer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Chain Printer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31" y="3704218"/>
            <a:ext cx="3983559" cy="25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Drum</a:t>
            </a:r>
            <a:r>
              <a:rPr lang="tr-TR" cap="none" dirty="0"/>
              <a:t> Printer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620447"/>
            <a:ext cx="9905999" cy="50458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This printer is like a drum in shape hence it is called drum printer. </a:t>
            </a:r>
            <a:endParaRPr lang="tr-TR" sz="2200" dirty="0"/>
          </a:p>
          <a:p>
            <a:r>
              <a:rPr lang="en-US" sz="2200" dirty="0"/>
              <a:t>The surface of the drum is divided into a number of tracks. Total tracks are equal to the size of the paper</a:t>
            </a:r>
            <a:r>
              <a:rPr lang="tr-TR" sz="2200" dirty="0"/>
              <a:t>.</a:t>
            </a:r>
          </a:p>
          <a:p>
            <a:pPr lvl="1"/>
            <a:r>
              <a:rPr lang="en-US" sz="2200" dirty="0"/>
              <a:t>for a paper width of 132 characters, drum will have 132 tracks.</a:t>
            </a:r>
          </a:p>
          <a:p>
            <a:r>
              <a:rPr lang="en-US" sz="2200" dirty="0"/>
              <a:t>A character set is embossed on the track.</a:t>
            </a:r>
            <a:endParaRPr lang="tr-TR" sz="2200" dirty="0"/>
          </a:p>
          <a:p>
            <a:r>
              <a:rPr lang="tr-TR" sz="2200" dirty="0" err="1"/>
              <a:t>Different</a:t>
            </a:r>
            <a:r>
              <a:rPr lang="tr-TR" sz="2200" dirty="0"/>
              <a:t> </a:t>
            </a:r>
            <a:r>
              <a:rPr lang="tr-TR" sz="2200" dirty="0" err="1"/>
              <a:t>character</a:t>
            </a:r>
            <a:r>
              <a:rPr lang="tr-TR" sz="2200" dirty="0"/>
              <a:t> </a:t>
            </a:r>
            <a:r>
              <a:rPr lang="tr-TR" sz="2200" dirty="0" err="1"/>
              <a:t>sets</a:t>
            </a:r>
            <a:r>
              <a:rPr lang="tr-TR" sz="2200" dirty="0"/>
              <a:t> </a:t>
            </a:r>
            <a:r>
              <a:rPr lang="tr-TR" sz="2200" dirty="0" err="1"/>
              <a:t>available</a:t>
            </a:r>
            <a:r>
              <a:rPr lang="tr-TR" sz="2200" dirty="0"/>
              <a:t> (</a:t>
            </a:r>
            <a:r>
              <a:rPr lang="en-US" sz="2200" dirty="0"/>
              <a:t>48 character set, 64 and 96 characters</a:t>
            </a:r>
            <a:r>
              <a:rPr lang="tr-TR" sz="2200" dirty="0"/>
              <a:t>)</a:t>
            </a:r>
          </a:p>
          <a:p>
            <a:r>
              <a:rPr lang="en-US" sz="2200" dirty="0"/>
              <a:t>One rotation of drum prints one line.</a:t>
            </a:r>
            <a:endParaRPr lang="tr-TR" sz="2200" dirty="0"/>
          </a:p>
          <a:p>
            <a:r>
              <a:rPr lang="tr-TR" sz="2200" b="1" dirty="0" err="1"/>
              <a:t>Advantages</a:t>
            </a:r>
            <a:endParaRPr lang="tr-TR" sz="2200" dirty="0"/>
          </a:p>
          <a:p>
            <a:pPr lvl="1"/>
            <a:r>
              <a:rPr lang="tr-TR" sz="2200" dirty="0" err="1"/>
              <a:t>Very</a:t>
            </a:r>
            <a:r>
              <a:rPr lang="tr-TR" sz="2200" dirty="0"/>
              <a:t> </a:t>
            </a:r>
            <a:r>
              <a:rPr lang="tr-TR" sz="2200" dirty="0" err="1"/>
              <a:t>high</a:t>
            </a:r>
            <a:r>
              <a:rPr lang="tr-TR" sz="2200" dirty="0"/>
              <a:t> </a:t>
            </a:r>
            <a:r>
              <a:rPr lang="tr-TR" sz="2200" dirty="0" err="1"/>
              <a:t>speed</a:t>
            </a:r>
            <a:endParaRPr lang="tr-TR" sz="2200" dirty="0"/>
          </a:p>
          <a:p>
            <a:r>
              <a:rPr lang="en-US" sz="2200" b="1" dirty="0"/>
              <a:t>Disadvantages</a:t>
            </a:r>
            <a:endParaRPr lang="en-US" sz="2200" dirty="0"/>
          </a:p>
          <a:p>
            <a:pPr lvl="1"/>
            <a:r>
              <a:rPr lang="en-US" sz="2200" dirty="0"/>
              <a:t>Very expensive</a:t>
            </a:r>
          </a:p>
          <a:p>
            <a:pPr lvl="1"/>
            <a:r>
              <a:rPr lang="en-US" sz="2200" dirty="0"/>
              <a:t>Characters fonts cannot be changed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hlinkHover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92" y="4092623"/>
            <a:ext cx="4085305" cy="27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1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Chain</a:t>
            </a:r>
            <a:r>
              <a:rPr lang="tr-TR" cap="none" dirty="0"/>
              <a:t> Printer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620447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In this printer, a chain of character sets is used, hence it is called Chain Printer.</a:t>
            </a:r>
            <a:endParaRPr lang="tr-TR" sz="2200" dirty="0"/>
          </a:p>
          <a:p>
            <a:r>
              <a:rPr lang="en-US" sz="2200" dirty="0"/>
              <a:t>A standard character set may have 48, 64, or 96 characters</a:t>
            </a:r>
            <a:r>
              <a:rPr lang="tr-TR" sz="2200" dirty="0"/>
              <a:t>.</a:t>
            </a:r>
          </a:p>
          <a:p>
            <a:endParaRPr lang="tr-TR" sz="2200" b="1" dirty="0"/>
          </a:p>
          <a:p>
            <a:r>
              <a:rPr lang="en-US" sz="2200" b="1" dirty="0"/>
              <a:t>Advantages</a:t>
            </a:r>
            <a:endParaRPr lang="en-US" sz="2200" dirty="0"/>
          </a:p>
          <a:p>
            <a:pPr lvl="1"/>
            <a:r>
              <a:rPr lang="en-US" sz="2200" dirty="0"/>
              <a:t>Character fonts can easily be changed.</a:t>
            </a:r>
          </a:p>
          <a:p>
            <a:pPr lvl="1"/>
            <a:r>
              <a:rPr lang="en-US" sz="2200" dirty="0"/>
              <a:t>Different languages can be used with the same printer.</a:t>
            </a:r>
            <a:endParaRPr lang="tr-TR" sz="2200" dirty="0"/>
          </a:p>
          <a:p>
            <a:r>
              <a:rPr lang="tr-TR" sz="2200" b="1" dirty="0" err="1"/>
              <a:t>Disadvantages</a:t>
            </a:r>
            <a:endParaRPr lang="tr-TR" sz="2200" dirty="0"/>
          </a:p>
          <a:p>
            <a:pPr lvl="1"/>
            <a:r>
              <a:rPr lang="tr-TR" sz="2200" dirty="0" err="1"/>
              <a:t>Noisy</a:t>
            </a:r>
            <a:endParaRPr lang="tr-TR" sz="2200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648" y="2772697"/>
            <a:ext cx="2891616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8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3" y="603770"/>
            <a:ext cx="9905998" cy="1478570"/>
          </a:xfrm>
        </p:spPr>
        <p:txBody>
          <a:bodyPr/>
          <a:lstStyle/>
          <a:p>
            <a:r>
              <a:rPr lang="tr-TR" cap="none" dirty="0" err="1"/>
              <a:t>Non-impact</a:t>
            </a:r>
            <a:r>
              <a:rPr lang="tr-TR" cap="none" dirty="0"/>
              <a:t> </a:t>
            </a:r>
            <a:r>
              <a:rPr lang="tr-TR" cap="none" dirty="0" err="1"/>
              <a:t>Printers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620447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Non-impact printers print the characters without using the ribbon.</a:t>
            </a:r>
            <a:endParaRPr lang="tr-TR" sz="2200" dirty="0"/>
          </a:p>
          <a:p>
            <a:r>
              <a:rPr lang="en-US" sz="2200" dirty="0"/>
              <a:t>These printers print a complete page at a time, thus they are also called as Page Printers.</a:t>
            </a:r>
            <a:endParaRPr lang="tr-TR" sz="2200" b="1" dirty="0"/>
          </a:p>
          <a:p>
            <a:r>
              <a:rPr lang="en-US" sz="2200" dirty="0"/>
              <a:t>These printers are of two types</a:t>
            </a:r>
            <a:r>
              <a:rPr lang="tr-TR" sz="2200" dirty="0"/>
              <a:t>:</a:t>
            </a:r>
            <a:endParaRPr lang="en-US" sz="2200" dirty="0"/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Laser Printers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Inkjet Printers</a:t>
            </a:r>
          </a:p>
          <a:p>
            <a:r>
              <a:rPr lang="en-US" sz="2200" b="1" dirty="0"/>
              <a:t>Characteristics of Non-impact Printers</a:t>
            </a:r>
            <a:endParaRPr lang="en-US" sz="2200" dirty="0"/>
          </a:p>
          <a:p>
            <a:pPr lvl="1"/>
            <a:r>
              <a:rPr lang="en-US" sz="2200" dirty="0"/>
              <a:t>Faster than impact printers</a:t>
            </a:r>
          </a:p>
          <a:p>
            <a:pPr lvl="1"/>
            <a:r>
              <a:rPr lang="en-US" sz="2200" dirty="0"/>
              <a:t>They are not noisy</a:t>
            </a:r>
          </a:p>
          <a:p>
            <a:pPr lvl="1"/>
            <a:r>
              <a:rPr lang="en-US" sz="2200" dirty="0"/>
              <a:t>High quality</a:t>
            </a:r>
          </a:p>
          <a:p>
            <a:pPr lvl="1"/>
            <a:r>
              <a:rPr lang="en-US" sz="2200" dirty="0"/>
              <a:t>Supports many fonts and different character size</a:t>
            </a:r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07521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3" y="603770"/>
            <a:ext cx="9905998" cy="1478570"/>
          </a:xfrm>
        </p:spPr>
        <p:txBody>
          <a:bodyPr/>
          <a:lstStyle/>
          <a:p>
            <a:r>
              <a:rPr lang="en-US" cap="none" dirty="0"/>
              <a:t>Laser Printers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620447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They use laser lights to produce the dots needed to form the characters to be printed on a page.</a:t>
            </a:r>
            <a:endParaRPr lang="tr-TR" sz="2200" dirty="0"/>
          </a:p>
          <a:p>
            <a:r>
              <a:rPr lang="en-US" sz="2200" b="1" dirty="0"/>
              <a:t>Advantages</a:t>
            </a:r>
            <a:endParaRPr lang="en-US" sz="2200" dirty="0"/>
          </a:p>
          <a:p>
            <a:pPr lvl="1"/>
            <a:r>
              <a:rPr lang="en-US" sz="2200" dirty="0"/>
              <a:t>Very high speed</a:t>
            </a:r>
          </a:p>
          <a:p>
            <a:pPr lvl="1"/>
            <a:r>
              <a:rPr lang="en-US" sz="2200" dirty="0"/>
              <a:t>Very high quality output</a:t>
            </a:r>
          </a:p>
          <a:p>
            <a:pPr lvl="1"/>
            <a:r>
              <a:rPr lang="en-US" sz="2200" dirty="0"/>
              <a:t>Good graphics quality</a:t>
            </a:r>
          </a:p>
          <a:p>
            <a:pPr lvl="1"/>
            <a:r>
              <a:rPr lang="en-US" sz="2200" dirty="0"/>
              <a:t>Supports many fonts and different character size</a:t>
            </a:r>
          </a:p>
          <a:p>
            <a:r>
              <a:rPr lang="en-US" sz="2200" b="1" dirty="0"/>
              <a:t>Disadvantages</a:t>
            </a:r>
            <a:endParaRPr lang="en-US" sz="2200" dirty="0"/>
          </a:p>
          <a:p>
            <a:pPr lvl="1"/>
            <a:r>
              <a:rPr lang="en-US" sz="2200" dirty="0"/>
              <a:t>Expensive</a:t>
            </a:r>
          </a:p>
          <a:p>
            <a:pPr lvl="1"/>
            <a:r>
              <a:rPr lang="en-US" sz="2200" dirty="0"/>
              <a:t>Cannot be used to produce multiple copies of a document in a single printing</a:t>
            </a:r>
          </a:p>
          <a:p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556" y="2082340"/>
            <a:ext cx="3476313" cy="31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0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3" y="603770"/>
            <a:ext cx="9905998" cy="1478570"/>
          </a:xfrm>
        </p:spPr>
        <p:txBody>
          <a:bodyPr/>
          <a:lstStyle/>
          <a:p>
            <a:r>
              <a:rPr lang="tr-TR" cap="none" dirty="0" err="1"/>
              <a:t>Inkjet</a:t>
            </a:r>
            <a:r>
              <a:rPr lang="en-US" cap="none" dirty="0"/>
              <a:t> Printers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620447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They print characters by spraying small drops of ink onto paper. </a:t>
            </a:r>
            <a:endParaRPr lang="tr-TR" sz="2200" dirty="0"/>
          </a:p>
          <a:p>
            <a:r>
              <a:rPr lang="en-US" sz="2200" dirty="0"/>
              <a:t>Inkjet printers produce high quality output with presentable features.</a:t>
            </a:r>
            <a:endParaRPr lang="tr-TR" sz="2200" dirty="0"/>
          </a:p>
          <a:p>
            <a:r>
              <a:rPr lang="en-US" sz="2200" b="1" dirty="0"/>
              <a:t>Advantages</a:t>
            </a:r>
            <a:endParaRPr lang="en-US" sz="2200" dirty="0"/>
          </a:p>
          <a:p>
            <a:pPr lvl="1"/>
            <a:r>
              <a:rPr lang="en-US" sz="2200" dirty="0"/>
              <a:t>High quality printing</a:t>
            </a:r>
          </a:p>
          <a:p>
            <a:pPr lvl="1"/>
            <a:r>
              <a:rPr lang="en-US" sz="2200" dirty="0"/>
              <a:t>More reliable</a:t>
            </a:r>
          </a:p>
          <a:p>
            <a:r>
              <a:rPr lang="en-US" sz="2200" b="1" dirty="0"/>
              <a:t>Disadvantages</a:t>
            </a:r>
            <a:endParaRPr lang="en-US" sz="2200" dirty="0"/>
          </a:p>
          <a:p>
            <a:pPr lvl="1"/>
            <a:r>
              <a:rPr lang="en-US" sz="2200" dirty="0"/>
              <a:t>Expensive as the cost per page is high</a:t>
            </a:r>
          </a:p>
          <a:p>
            <a:pPr lvl="1"/>
            <a:r>
              <a:rPr lang="en-US" sz="2200" dirty="0"/>
              <a:t>Slow as compared to laser printer</a:t>
            </a:r>
          </a:p>
          <a:p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79" y="3165686"/>
            <a:ext cx="4025081" cy="2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422629"/>
            <a:ext cx="9905998" cy="1478570"/>
          </a:xfrm>
        </p:spPr>
        <p:txBody>
          <a:bodyPr/>
          <a:lstStyle/>
          <a:p>
            <a:r>
              <a:rPr lang="tr-TR" cap="none" dirty="0" err="1">
                <a:solidFill>
                  <a:srgbClr val="FF0000"/>
                </a:solidFill>
              </a:rPr>
              <a:t>Six</a:t>
            </a:r>
            <a:r>
              <a:rPr lang="tr-TR" cap="none" dirty="0">
                <a:solidFill>
                  <a:srgbClr val="FF0000"/>
                </a:solidFill>
              </a:rPr>
              <a:t> </a:t>
            </a:r>
            <a:r>
              <a:rPr lang="tr-TR" cap="none" dirty="0" err="1">
                <a:solidFill>
                  <a:srgbClr val="FF0000"/>
                </a:solidFill>
              </a:rPr>
              <a:t>Categories</a:t>
            </a:r>
            <a:r>
              <a:rPr lang="tr-TR" cap="none" dirty="0">
                <a:solidFill>
                  <a:srgbClr val="FF0000"/>
                </a:solidFill>
              </a:rPr>
              <a:t> of Hardware: 3. Storage </a:t>
            </a:r>
            <a:r>
              <a:rPr lang="tr-TR" cap="none" dirty="0" err="1">
                <a:solidFill>
                  <a:srgbClr val="FF0000"/>
                </a:solidFill>
              </a:rPr>
              <a:t>Devices</a:t>
            </a:r>
            <a:endParaRPr lang="en-US" cap="none" dirty="0">
              <a:solidFill>
                <a:srgbClr val="FF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780674"/>
            <a:ext cx="10088062" cy="5257153"/>
          </a:xfrm>
        </p:spPr>
        <p:txBody>
          <a:bodyPr>
            <a:normAutofit/>
          </a:bodyPr>
          <a:lstStyle/>
          <a:p>
            <a:r>
              <a:rPr lang="tr-TR" sz="2200" dirty="0"/>
              <a:t>Storage </a:t>
            </a:r>
            <a:r>
              <a:rPr lang="tr-TR" sz="2200" dirty="0" err="1"/>
              <a:t>devices</a:t>
            </a:r>
            <a:r>
              <a:rPr lang="tr-TR" sz="2200" dirty="0"/>
              <a:t> </a:t>
            </a:r>
            <a:r>
              <a:rPr lang="tr-TR" sz="2200" dirty="0" err="1"/>
              <a:t>used</a:t>
            </a:r>
            <a:r>
              <a:rPr lang="tr-TR" sz="2200" dirty="0"/>
              <a:t> </a:t>
            </a:r>
            <a:r>
              <a:rPr lang="tr-TR" sz="2200" dirty="0" err="1"/>
              <a:t>to</a:t>
            </a:r>
            <a:r>
              <a:rPr lang="tr-TR" sz="2200" dirty="0"/>
              <a:t> </a:t>
            </a:r>
            <a:r>
              <a:rPr lang="en-US" sz="2200" dirty="0"/>
              <a:t>store information for use at a</a:t>
            </a:r>
            <a:r>
              <a:rPr lang="tr-TR" sz="2200" dirty="0"/>
              <a:t> </a:t>
            </a:r>
            <a:r>
              <a:rPr lang="en-US" sz="2200" dirty="0"/>
              <a:t>later time (magnetic, optical, flash)</a:t>
            </a:r>
            <a:r>
              <a:rPr lang="tr-TR" sz="2200" dirty="0"/>
              <a:t>.</a:t>
            </a:r>
          </a:p>
          <a:p>
            <a:r>
              <a:rPr lang="en-US" sz="2200" dirty="0"/>
              <a:t>Alternatively referred to as </a:t>
            </a:r>
            <a:r>
              <a:rPr lang="en-US" sz="2200" dirty="0">
                <a:solidFill>
                  <a:srgbClr val="FF0000"/>
                </a:solidFill>
              </a:rPr>
              <a:t>external memory, secondary memory</a:t>
            </a:r>
            <a:r>
              <a:rPr lang="en-US" sz="2200" dirty="0"/>
              <a:t>, and </a:t>
            </a:r>
            <a:r>
              <a:rPr lang="en-US" sz="2200" dirty="0">
                <a:solidFill>
                  <a:srgbClr val="FF0000"/>
                </a:solidFill>
              </a:rPr>
              <a:t>auxiliary storage</a:t>
            </a:r>
            <a:r>
              <a:rPr lang="en-US" sz="2200" dirty="0"/>
              <a:t>, a secondary storage device is a </a:t>
            </a:r>
            <a:r>
              <a:rPr lang="en-US" sz="2200" b="1" dirty="0">
                <a:solidFill>
                  <a:srgbClr val="FF0000"/>
                </a:solidFill>
              </a:rPr>
              <a:t>non-volatile</a:t>
            </a:r>
            <a:r>
              <a:rPr lang="en-US" sz="2200" b="1" dirty="0">
                <a:solidFill>
                  <a:srgbClr val="FFFF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device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that holds data until it is deleted or overwritten.</a:t>
            </a:r>
            <a:endParaRPr lang="tr-TR" sz="2200" dirty="0"/>
          </a:p>
          <a:p>
            <a:pPr lvl="1"/>
            <a:r>
              <a:rPr lang="en-US" sz="2200" dirty="0"/>
              <a:t>Hard drive</a:t>
            </a:r>
          </a:p>
          <a:p>
            <a:pPr lvl="1"/>
            <a:r>
              <a:rPr lang="en-US" sz="2200" dirty="0"/>
              <a:t>Solid-state drive</a:t>
            </a:r>
          </a:p>
          <a:p>
            <a:pPr lvl="1"/>
            <a:r>
              <a:rPr lang="en-US" sz="2200" dirty="0"/>
              <a:t>USB thumb drive</a:t>
            </a:r>
          </a:p>
          <a:p>
            <a:pPr lvl="1"/>
            <a:r>
              <a:rPr lang="en-US" sz="2200" dirty="0"/>
              <a:t>SD card</a:t>
            </a:r>
          </a:p>
          <a:p>
            <a:pPr lvl="1"/>
            <a:r>
              <a:rPr lang="en-US" sz="2200" dirty="0"/>
              <a:t>CD</a:t>
            </a:r>
          </a:p>
          <a:p>
            <a:pPr lvl="1"/>
            <a:r>
              <a:rPr lang="en-US" sz="2200" dirty="0"/>
              <a:t>DVD</a:t>
            </a:r>
          </a:p>
          <a:p>
            <a:pPr lvl="1"/>
            <a:r>
              <a:rPr lang="en-US" sz="2200" dirty="0"/>
              <a:t>Floppy diskette</a:t>
            </a:r>
          </a:p>
          <a:p>
            <a:pPr lvl="1"/>
            <a:r>
              <a:rPr lang="en-US" sz="2200" dirty="0"/>
              <a:t>Tape drive</a:t>
            </a:r>
            <a:endParaRPr lang="tr-TR" sz="22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9"/>
          <a:stretch/>
        </p:blipFill>
        <p:spPr>
          <a:xfrm>
            <a:off x="7058526" y="3429000"/>
            <a:ext cx="4720683" cy="32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23426" y="610266"/>
            <a:ext cx="9905998" cy="1478570"/>
          </a:xfrm>
        </p:spPr>
        <p:txBody>
          <a:bodyPr/>
          <a:lstStyle/>
          <a:p>
            <a:r>
              <a:rPr lang="tr-TR" cap="none" dirty="0"/>
              <a:t>Hard Disk Drive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6" y="1726256"/>
            <a:ext cx="9905999" cy="5250426"/>
          </a:xfrm>
        </p:spPr>
        <p:txBody>
          <a:bodyPr>
            <a:normAutofit/>
          </a:bodyPr>
          <a:lstStyle/>
          <a:p>
            <a:r>
              <a:rPr lang="en-US" sz="2200" dirty="0"/>
              <a:t>A hard disk drive (sometimes abbreviated as hard drive, HD, or HDD) is a non-volatile memory hardware device that permanently stores and retrieves data on a computer. </a:t>
            </a:r>
            <a:endParaRPr lang="tr-TR" sz="2200" dirty="0"/>
          </a:p>
          <a:p>
            <a:r>
              <a:rPr lang="tr-TR" sz="2200" dirty="0"/>
              <a:t>C</a:t>
            </a:r>
            <a:r>
              <a:rPr lang="en-US" sz="2200" dirty="0" err="1"/>
              <a:t>onsists</a:t>
            </a:r>
            <a:r>
              <a:rPr lang="en-US" sz="2200" dirty="0"/>
              <a:t> of one or more platters to which data is written using a magnetic head, all inside of an air-sealed casing.</a:t>
            </a:r>
            <a:endParaRPr lang="tr-TR" sz="2200" dirty="0"/>
          </a:p>
          <a:p>
            <a:r>
              <a:rPr lang="tr-TR" sz="2200" dirty="0" err="1"/>
              <a:t>Four</a:t>
            </a:r>
            <a:r>
              <a:rPr lang="tr-TR" sz="2200" dirty="0"/>
              <a:t> </a:t>
            </a:r>
            <a:r>
              <a:rPr lang="tr-TR" sz="2200" dirty="0" err="1"/>
              <a:t>types</a:t>
            </a:r>
            <a:r>
              <a:rPr lang="tr-TR" sz="2200" dirty="0"/>
              <a:t> of </a:t>
            </a:r>
            <a:r>
              <a:rPr lang="tr-TR" sz="2200" dirty="0" err="1"/>
              <a:t>connection</a:t>
            </a:r>
            <a:r>
              <a:rPr lang="tr-TR" sz="2200" dirty="0"/>
              <a:t> </a:t>
            </a:r>
            <a:r>
              <a:rPr lang="tr-TR" sz="2200" dirty="0" err="1"/>
              <a:t>for</a:t>
            </a:r>
            <a:r>
              <a:rPr lang="tr-TR" sz="2200" dirty="0"/>
              <a:t> HDD: </a:t>
            </a:r>
          </a:p>
          <a:p>
            <a:pPr lvl="1"/>
            <a:r>
              <a:rPr lang="tr-TR" sz="2200" dirty="0">
                <a:solidFill>
                  <a:srgbClr val="FF0000"/>
                </a:solidFill>
              </a:rPr>
              <a:t>PATA (ATA, IDE, ATAPI): </a:t>
            </a:r>
            <a:r>
              <a:rPr lang="tr-TR" sz="2200" dirty="0" err="1">
                <a:solidFill>
                  <a:srgbClr val="FF0000"/>
                </a:solidFill>
              </a:rPr>
              <a:t>Parallel</a:t>
            </a:r>
            <a:r>
              <a:rPr lang="tr-TR" sz="2200" dirty="0">
                <a:solidFill>
                  <a:srgbClr val="FF0000"/>
                </a:solidFill>
              </a:rPr>
              <a:t> Advanced </a:t>
            </a:r>
            <a:r>
              <a:rPr lang="tr-TR" sz="2200" dirty="0" err="1">
                <a:solidFill>
                  <a:srgbClr val="FF0000"/>
                </a:solidFill>
              </a:rPr>
              <a:t>Technology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Attachment</a:t>
            </a:r>
            <a:endParaRPr lang="tr-TR" sz="2200" dirty="0">
              <a:solidFill>
                <a:srgbClr val="FF0000"/>
              </a:solidFill>
            </a:endParaRPr>
          </a:p>
          <a:p>
            <a:pPr lvl="1"/>
            <a:r>
              <a:rPr lang="tr-TR" sz="2200" dirty="0">
                <a:solidFill>
                  <a:srgbClr val="FF0000"/>
                </a:solidFill>
              </a:rPr>
              <a:t>SATA : </a:t>
            </a:r>
            <a:r>
              <a:rPr lang="tr-TR" sz="2200" dirty="0" err="1">
                <a:solidFill>
                  <a:srgbClr val="FF0000"/>
                </a:solidFill>
              </a:rPr>
              <a:t>Serial</a:t>
            </a:r>
            <a:r>
              <a:rPr lang="tr-TR" sz="2200" dirty="0">
                <a:solidFill>
                  <a:srgbClr val="FF0000"/>
                </a:solidFill>
              </a:rPr>
              <a:t> ATA</a:t>
            </a:r>
          </a:p>
          <a:p>
            <a:pPr lvl="1"/>
            <a:r>
              <a:rPr lang="tr-TR" sz="2200" dirty="0">
                <a:solidFill>
                  <a:srgbClr val="FF0000"/>
                </a:solidFill>
              </a:rPr>
              <a:t>SCSI : Small </a:t>
            </a:r>
            <a:r>
              <a:rPr lang="tr-TR" sz="2200" dirty="0" err="1">
                <a:solidFill>
                  <a:srgbClr val="FF0000"/>
                </a:solidFill>
              </a:rPr>
              <a:t>Computer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System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Interface</a:t>
            </a:r>
            <a:endParaRPr lang="tr-TR" sz="2200" dirty="0">
              <a:solidFill>
                <a:srgbClr val="FF0000"/>
              </a:solidFill>
            </a:endParaRPr>
          </a:p>
          <a:p>
            <a:pPr lvl="1"/>
            <a:r>
              <a:rPr lang="tr-TR" sz="2200" dirty="0">
                <a:solidFill>
                  <a:srgbClr val="FF0000"/>
                </a:solidFill>
              </a:rPr>
              <a:t>SAS: </a:t>
            </a:r>
            <a:r>
              <a:rPr lang="tr-TR" sz="2200" dirty="0" err="1">
                <a:solidFill>
                  <a:srgbClr val="FF0000"/>
                </a:solidFill>
              </a:rPr>
              <a:t>Serial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Atached</a:t>
            </a:r>
            <a:r>
              <a:rPr lang="tr-TR" sz="2200" dirty="0">
                <a:solidFill>
                  <a:srgbClr val="FF0000"/>
                </a:solidFill>
              </a:rPr>
              <a:t> SCSI</a:t>
            </a:r>
          </a:p>
          <a:p>
            <a:pPr lvl="1"/>
            <a:endParaRPr lang="tr-TR" sz="1800" dirty="0">
              <a:solidFill>
                <a:srgbClr val="FF0000"/>
              </a:solidFill>
            </a:endParaRPr>
          </a:p>
          <a:p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125864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3001" y="569877"/>
            <a:ext cx="9905998" cy="1478570"/>
          </a:xfrm>
        </p:spPr>
        <p:txBody>
          <a:bodyPr/>
          <a:lstStyle/>
          <a:p>
            <a:r>
              <a:rPr lang="tr-TR" cap="none" dirty="0"/>
              <a:t>PATA 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1" y="1601283"/>
            <a:ext cx="9905999" cy="5250426"/>
          </a:xfrm>
        </p:spPr>
        <p:txBody>
          <a:bodyPr>
            <a:normAutofit/>
          </a:bodyPr>
          <a:lstStyle/>
          <a:p>
            <a:r>
              <a:rPr lang="tr-TR" sz="2200" dirty="0" err="1"/>
              <a:t>Known</a:t>
            </a:r>
            <a:r>
              <a:rPr lang="tr-TR" sz="2200" dirty="0"/>
              <a:t> as IDE, ATAPI </a:t>
            </a:r>
            <a:r>
              <a:rPr lang="tr-TR" sz="2200" dirty="0" err="1"/>
              <a:t>or</a:t>
            </a:r>
            <a:r>
              <a:rPr lang="tr-TR" sz="2200" dirty="0"/>
              <a:t> ATA </a:t>
            </a:r>
            <a:r>
              <a:rPr lang="tr-TR" sz="2200" dirty="0" err="1"/>
              <a:t>harddisk</a:t>
            </a:r>
            <a:r>
              <a:rPr lang="tr-TR" sz="2200" dirty="0"/>
              <a:t>. </a:t>
            </a:r>
          </a:p>
          <a:p>
            <a:r>
              <a:rPr lang="en-US" sz="2200" dirty="0"/>
              <a:t>The ATA standard is </a:t>
            </a:r>
            <a:r>
              <a:rPr lang="en-US" sz="2200" dirty="0">
                <a:solidFill>
                  <a:srgbClr val="FF0000"/>
                </a:solidFill>
              </a:rPr>
              <a:t>backward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compatible</a:t>
            </a:r>
            <a:r>
              <a:rPr lang="en-US" sz="2200" dirty="0"/>
              <a:t>, which means new ATA drives (excluding SATA) can be used with older ATA interfaces.</a:t>
            </a:r>
            <a:endParaRPr lang="tr-TR" sz="2200" dirty="0"/>
          </a:p>
          <a:p>
            <a:r>
              <a:rPr lang="tr-TR" sz="2200" dirty="0"/>
              <a:t>ATA 1: T</a:t>
            </a:r>
            <a:r>
              <a:rPr lang="en-US" sz="2200" dirty="0" err="1"/>
              <a:t>ransfer</a:t>
            </a:r>
            <a:r>
              <a:rPr lang="en-US" sz="2200" dirty="0"/>
              <a:t> rate up to 8.3 </a:t>
            </a:r>
            <a:r>
              <a:rPr lang="en-US" sz="2200" dirty="0" err="1"/>
              <a:t>MBps</a:t>
            </a:r>
            <a:r>
              <a:rPr lang="tr-TR" sz="2200" dirty="0"/>
              <a:t> (1994)</a:t>
            </a:r>
          </a:p>
          <a:p>
            <a:r>
              <a:rPr lang="tr-TR" sz="2200" dirty="0"/>
              <a:t>ATA 2: T</a:t>
            </a:r>
            <a:r>
              <a:rPr lang="en-US" sz="2200" dirty="0" err="1"/>
              <a:t>ransfer</a:t>
            </a:r>
            <a:r>
              <a:rPr lang="en-US" sz="2200" dirty="0"/>
              <a:t> rates of up to 16.6 </a:t>
            </a:r>
            <a:r>
              <a:rPr lang="en-US" sz="2200" dirty="0" err="1"/>
              <a:t>MBps</a:t>
            </a:r>
            <a:r>
              <a:rPr lang="tr-TR" sz="2200" dirty="0"/>
              <a:t> (1996)</a:t>
            </a:r>
          </a:p>
          <a:p>
            <a:r>
              <a:rPr lang="tr-TR" sz="2200" dirty="0"/>
              <a:t>ATA 3: </a:t>
            </a:r>
            <a:r>
              <a:rPr lang="tr-TR" sz="2200" dirty="0" err="1"/>
              <a:t>Added</a:t>
            </a:r>
            <a:r>
              <a:rPr lang="tr-TR" sz="2200" dirty="0"/>
              <a:t> </a:t>
            </a:r>
            <a:r>
              <a:rPr lang="tr-TR" sz="2200" dirty="0" err="1"/>
              <a:t>additional</a:t>
            </a:r>
            <a:r>
              <a:rPr lang="tr-TR" sz="2200" dirty="0"/>
              <a:t> </a:t>
            </a:r>
            <a:r>
              <a:rPr lang="tr-TR" sz="2200" dirty="0" err="1"/>
              <a:t>security</a:t>
            </a:r>
            <a:r>
              <a:rPr lang="tr-TR" sz="2200" dirty="0"/>
              <a:t> </a:t>
            </a:r>
            <a:r>
              <a:rPr lang="tr-TR" sz="2200" dirty="0" err="1"/>
              <a:t>features</a:t>
            </a:r>
            <a:r>
              <a:rPr lang="tr-TR" sz="2200" dirty="0"/>
              <a:t> (1997)</a:t>
            </a:r>
          </a:p>
          <a:p>
            <a:r>
              <a:rPr lang="tr-TR" sz="2200" dirty="0"/>
              <a:t>ATA 4: T</a:t>
            </a:r>
            <a:r>
              <a:rPr lang="en-US" sz="2200" dirty="0" err="1"/>
              <a:t>ransfer</a:t>
            </a:r>
            <a:r>
              <a:rPr lang="en-US" sz="2200" dirty="0"/>
              <a:t> rates of up to 33 </a:t>
            </a:r>
            <a:r>
              <a:rPr lang="en-US" sz="2200" dirty="0" err="1"/>
              <a:t>MBps</a:t>
            </a:r>
            <a:r>
              <a:rPr lang="tr-TR" sz="2200" dirty="0"/>
              <a:t> (1998)</a:t>
            </a:r>
          </a:p>
          <a:p>
            <a:r>
              <a:rPr lang="tr-TR" sz="2200" dirty="0"/>
              <a:t>ATA 5: T</a:t>
            </a:r>
            <a:r>
              <a:rPr lang="en-US" sz="2200" dirty="0" err="1"/>
              <a:t>ransfer</a:t>
            </a:r>
            <a:r>
              <a:rPr lang="en-US" sz="2200" dirty="0"/>
              <a:t> rates of up to 66 </a:t>
            </a:r>
            <a:r>
              <a:rPr lang="en-US" sz="2200" dirty="0" err="1"/>
              <a:t>MBps</a:t>
            </a:r>
            <a:r>
              <a:rPr lang="tr-TR" sz="2200" dirty="0"/>
              <a:t> (2000)</a:t>
            </a:r>
          </a:p>
          <a:p>
            <a:r>
              <a:rPr lang="tr-TR" sz="2200" dirty="0"/>
              <a:t>ATA 6: T</a:t>
            </a:r>
            <a:r>
              <a:rPr lang="en-US" sz="2200" dirty="0" err="1"/>
              <a:t>ransfer</a:t>
            </a:r>
            <a:r>
              <a:rPr lang="en-US" sz="2200" dirty="0"/>
              <a:t> rate of up to 100 </a:t>
            </a:r>
            <a:r>
              <a:rPr lang="en-US" sz="2200" dirty="0" err="1"/>
              <a:t>MBps</a:t>
            </a:r>
            <a:r>
              <a:rPr lang="tr-TR" sz="2200" dirty="0"/>
              <a:t> (2001)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2" y="4521045"/>
            <a:ext cx="3754984" cy="2208814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87" y="2662799"/>
            <a:ext cx="1946512" cy="18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4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>
                <a:solidFill>
                  <a:srgbClr val="FF0000"/>
                </a:solidFill>
              </a:rPr>
              <a:t>Six</a:t>
            </a:r>
            <a:r>
              <a:rPr lang="tr-TR" cap="none" dirty="0">
                <a:solidFill>
                  <a:srgbClr val="FF0000"/>
                </a:solidFill>
              </a:rPr>
              <a:t> </a:t>
            </a:r>
            <a:r>
              <a:rPr lang="tr-TR" cap="none" dirty="0" err="1">
                <a:solidFill>
                  <a:srgbClr val="FF0000"/>
                </a:solidFill>
              </a:rPr>
              <a:t>Categories</a:t>
            </a:r>
            <a:r>
              <a:rPr lang="tr-TR" cap="none" dirty="0">
                <a:solidFill>
                  <a:srgbClr val="FF0000"/>
                </a:solidFill>
              </a:rPr>
              <a:t> of Hardware: 2. </a:t>
            </a:r>
            <a:r>
              <a:rPr lang="tr-TR" cap="none" dirty="0" err="1">
                <a:solidFill>
                  <a:srgbClr val="FF0000"/>
                </a:solidFill>
              </a:rPr>
              <a:t>Output</a:t>
            </a:r>
            <a:r>
              <a:rPr lang="tr-TR" cap="none" dirty="0">
                <a:solidFill>
                  <a:srgbClr val="FF0000"/>
                </a:solidFill>
              </a:rPr>
              <a:t> </a:t>
            </a:r>
            <a:r>
              <a:rPr lang="tr-TR" cap="none" dirty="0" err="1">
                <a:solidFill>
                  <a:srgbClr val="FF0000"/>
                </a:solidFill>
              </a:rPr>
              <a:t>Devices</a:t>
            </a:r>
            <a:endParaRPr lang="en-US" cap="none" dirty="0">
              <a:solidFill>
                <a:srgbClr val="FF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1" y="2171700"/>
            <a:ext cx="9905999" cy="4686300"/>
          </a:xfrm>
        </p:spPr>
        <p:txBody>
          <a:bodyPr>
            <a:normAutofit/>
          </a:bodyPr>
          <a:lstStyle/>
          <a:p>
            <a:r>
              <a:rPr lang="tr-TR" sz="2200" dirty="0" err="1">
                <a:solidFill>
                  <a:srgbClr val="FF0000"/>
                </a:solidFill>
              </a:rPr>
              <a:t>Output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devices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used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to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hear, see, or otherwise recognize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the results of information-processing requests</a:t>
            </a:r>
            <a:r>
              <a:rPr lang="tr-TR" sz="2200" dirty="0">
                <a:solidFill>
                  <a:schemeClr val="tx1"/>
                </a:solidFill>
              </a:rPr>
              <a:t>. 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rgbClr val="FF0000"/>
                </a:solidFill>
              </a:rPr>
              <a:t>output device </a:t>
            </a:r>
            <a:r>
              <a:rPr lang="en-US" sz="2200" dirty="0"/>
              <a:t>is any peripheral that receives data from a computer, usually for display, projection, or physical reproduction.</a:t>
            </a:r>
            <a:endParaRPr lang="tr-TR" sz="2200" dirty="0"/>
          </a:p>
          <a:p>
            <a:pPr marL="0" indent="0">
              <a:buNone/>
            </a:pPr>
            <a:endParaRPr lang="tr-TR" sz="2200" dirty="0"/>
          </a:p>
          <a:p>
            <a:r>
              <a:rPr lang="tr-TR" sz="2400" dirty="0" err="1"/>
              <a:t>Most</a:t>
            </a:r>
            <a:r>
              <a:rPr lang="tr-TR" sz="2400" dirty="0"/>
              <a:t> </a:t>
            </a:r>
            <a:r>
              <a:rPr lang="tr-TR" sz="2400" dirty="0" err="1"/>
              <a:t>Common</a:t>
            </a:r>
            <a:r>
              <a:rPr lang="tr-TR" sz="2400" dirty="0"/>
              <a:t> </a:t>
            </a:r>
            <a:r>
              <a:rPr lang="tr-TR" sz="2400" dirty="0" err="1"/>
              <a:t>Output</a:t>
            </a:r>
            <a:r>
              <a:rPr lang="tr-TR" sz="2400" dirty="0"/>
              <a:t> </a:t>
            </a:r>
            <a:r>
              <a:rPr lang="tr-TR" sz="2400" dirty="0" err="1"/>
              <a:t>Devices</a:t>
            </a:r>
            <a:r>
              <a:rPr lang="tr-TR" sz="2400" dirty="0"/>
              <a:t>:</a:t>
            </a:r>
          </a:p>
          <a:p>
            <a:pPr lvl="1"/>
            <a:r>
              <a:rPr lang="tr-TR" sz="2400" dirty="0" err="1"/>
              <a:t>Monitors</a:t>
            </a:r>
            <a:endParaRPr lang="tr-TR" sz="2400" dirty="0"/>
          </a:p>
          <a:p>
            <a:pPr lvl="1"/>
            <a:r>
              <a:rPr lang="tr-TR" sz="2400" dirty="0" err="1"/>
              <a:t>Graphic</a:t>
            </a:r>
            <a:r>
              <a:rPr lang="tr-TR" sz="2400" dirty="0"/>
              <a:t> </a:t>
            </a:r>
            <a:r>
              <a:rPr lang="tr-TR" sz="2400" dirty="0" err="1"/>
              <a:t>Plotter</a:t>
            </a:r>
            <a:endParaRPr lang="tr-TR" sz="2400" dirty="0"/>
          </a:p>
          <a:p>
            <a:pPr lvl="1"/>
            <a:r>
              <a:rPr lang="tr-TR" sz="2400" dirty="0"/>
              <a:t>Printer</a:t>
            </a:r>
          </a:p>
          <a:p>
            <a:pPr lvl="1"/>
            <a:r>
              <a:rPr lang="tr-TR" sz="2400" dirty="0" err="1"/>
              <a:t>Speaker</a:t>
            </a:r>
            <a:r>
              <a:rPr lang="tr-TR" sz="2400" dirty="0"/>
              <a:t> (</a:t>
            </a:r>
            <a:r>
              <a:rPr lang="tr-TR" sz="2400" dirty="0" err="1"/>
              <a:t>Headphones</a:t>
            </a:r>
            <a:r>
              <a:rPr lang="tr-TR" sz="2400" dirty="0"/>
              <a:t>)</a:t>
            </a:r>
          </a:p>
        </p:txBody>
      </p:sp>
      <p:sp>
        <p:nvSpPr>
          <p:cNvPr id="6" name="Dikdörtgen 5"/>
          <p:cNvSpPr/>
          <p:nvPr/>
        </p:nvSpPr>
        <p:spPr>
          <a:xfrm>
            <a:off x="5972491" y="4088744"/>
            <a:ext cx="6219509" cy="252479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sz="2400" dirty="0" err="1"/>
              <a:t>Rare</a:t>
            </a:r>
            <a:r>
              <a:rPr lang="tr-TR" sz="2400" dirty="0"/>
              <a:t> </a:t>
            </a:r>
            <a:r>
              <a:rPr lang="tr-TR" sz="2400" dirty="0" err="1"/>
              <a:t>Output</a:t>
            </a:r>
            <a:r>
              <a:rPr lang="tr-TR" sz="2400" dirty="0"/>
              <a:t> </a:t>
            </a:r>
            <a:r>
              <a:rPr lang="tr-TR" sz="2400" dirty="0" err="1"/>
              <a:t>Devices</a:t>
            </a:r>
            <a:r>
              <a:rPr lang="tr-TR" sz="2400" dirty="0"/>
              <a:t>: 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-TR" sz="2400" dirty="0"/>
              <a:t>3D Printer</a:t>
            </a:r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-TR" sz="2400" dirty="0"/>
              <a:t>Braille </a:t>
            </a:r>
            <a:r>
              <a:rPr lang="tr-TR" sz="2400" dirty="0" err="1"/>
              <a:t>embosser</a:t>
            </a:r>
            <a:endParaRPr lang="tr-TR" sz="2400" dirty="0"/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-TR" sz="2400" dirty="0"/>
              <a:t>Braille </a:t>
            </a:r>
            <a:r>
              <a:rPr lang="tr-TR" sz="2400" dirty="0" err="1"/>
              <a:t>reader</a:t>
            </a:r>
            <a:endParaRPr lang="tr-TR" sz="2400" dirty="0"/>
          </a:p>
          <a:p>
            <a:pPr marL="742950" lvl="1" indent="-28575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-TR" sz="2400" dirty="0"/>
              <a:t>Speech-</a:t>
            </a:r>
            <a:r>
              <a:rPr lang="tr-TR" sz="2400" dirty="0" err="1"/>
              <a:t>generating</a:t>
            </a:r>
            <a:r>
              <a:rPr lang="tr-TR" sz="2400" dirty="0"/>
              <a:t> </a:t>
            </a:r>
            <a:r>
              <a:rPr lang="tr-TR" sz="2400" dirty="0" err="1"/>
              <a:t>device</a:t>
            </a:r>
            <a:r>
              <a:rPr lang="tr-TR" sz="2400" dirty="0"/>
              <a:t> (SGD)</a:t>
            </a:r>
          </a:p>
        </p:txBody>
      </p:sp>
    </p:spTree>
    <p:extLst>
      <p:ext uri="{BB962C8B-B14F-4D97-AF65-F5344CB8AC3E}">
        <p14:creationId xmlns:p14="http://schemas.microsoft.com/office/powerpoint/2010/main" val="11803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569877"/>
            <a:ext cx="9905998" cy="1478570"/>
          </a:xfrm>
        </p:spPr>
        <p:txBody>
          <a:bodyPr/>
          <a:lstStyle/>
          <a:p>
            <a:r>
              <a:rPr lang="tr-TR" cap="none" dirty="0"/>
              <a:t>SATA 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1" y="1607574"/>
            <a:ext cx="9905999" cy="5250426"/>
          </a:xfrm>
        </p:spPr>
        <p:txBody>
          <a:bodyPr>
            <a:normAutofit/>
          </a:bodyPr>
          <a:lstStyle/>
          <a:p>
            <a:r>
              <a:rPr lang="tr-TR" sz="2200" dirty="0"/>
              <a:t>R</a:t>
            </a:r>
            <a:r>
              <a:rPr lang="en-US" sz="2200" dirty="0" err="1"/>
              <a:t>eleased</a:t>
            </a:r>
            <a:r>
              <a:rPr lang="en-US" sz="2200" dirty="0"/>
              <a:t> in August 2001 and is a replacement for the parallel ATA interface used in IBM compatible computers.</a:t>
            </a:r>
            <a:endParaRPr lang="tr-TR" sz="2200" dirty="0"/>
          </a:p>
          <a:p>
            <a:r>
              <a:rPr lang="en-US" sz="2200" dirty="0"/>
              <a:t> </a:t>
            </a:r>
            <a:r>
              <a:rPr lang="en-US" sz="2200" dirty="0" err="1"/>
              <a:t>SerialATA</a:t>
            </a:r>
            <a:r>
              <a:rPr lang="en-US" sz="2200" dirty="0"/>
              <a:t> is capable of delivering </a:t>
            </a:r>
            <a:r>
              <a:rPr lang="en-US" sz="2200" dirty="0">
                <a:solidFill>
                  <a:srgbClr val="FF0000"/>
                </a:solidFill>
              </a:rPr>
              <a:t>1.5 </a:t>
            </a:r>
            <a:r>
              <a:rPr lang="en-US" sz="2200" dirty="0" err="1">
                <a:solidFill>
                  <a:srgbClr val="FF0000"/>
                </a:solidFill>
              </a:rPr>
              <a:t>Gbps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(1500 </a:t>
            </a:r>
            <a:r>
              <a:rPr lang="en-US" sz="2200" dirty="0" err="1"/>
              <a:t>MBps</a:t>
            </a:r>
            <a:r>
              <a:rPr lang="en-US" sz="2200" dirty="0"/>
              <a:t>)</a:t>
            </a:r>
            <a:r>
              <a:rPr lang="tr-TR" sz="2200" dirty="0"/>
              <a:t>.</a:t>
            </a:r>
          </a:p>
          <a:p>
            <a:r>
              <a:rPr lang="tr-TR" sz="2200" dirty="0"/>
              <a:t>Seven </a:t>
            </a:r>
            <a:r>
              <a:rPr lang="tr-TR" sz="2200" dirty="0" err="1"/>
              <a:t>pin</a:t>
            </a:r>
            <a:r>
              <a:rPr lang="tr-TR" sz="2200" dirty="0"/>
              <a:t> data </a:t>
            </a:r>
            <a:r>
              <a:rPr lang="tr-TR" sz="2200" dirty="0" err="1"/>
              <a:t>cable</a:t>
            </a:r>
            <a:r>
              <a:rPr lang="tr-TR" sz="2200" dirty="0"/>
              <a:t>. </a:t>
            </a:r>
          </a:p>
          <a:p>
            <a:endParaRPr lang="tr-TR" sz="2600" dirty="0"/>
          </a:p>
          <a:p>
            <a:endParaRPr lang="tr-TR" sz="26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26" y="3429000"/>
            <a:ext cx="3906684" cy="319371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15" y="3761233"/>
            <a:ext cx="252689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9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3001" y="600971"/>
            <a:ext cx="9905998" cy="1478570"/>
          </a:xfrm>
        </p:spPr>
        <p:txBody>
          <a:bodyPr/>
          <a:lstStyle/>
          <a:p>
            <a:r>
              <a:rPr lang="tr-TR" cap="none" dirty="0"/>
              <a:t>INSIDE OF HDD </a:t>
            </a:r>
            <a:endParaRPr lang="en-US" cap="none" dirty="0"/>
          </a:p>
        </p:txBody>
      </p:sp>
      <p:pic>
        <p:nvPicPr>
          <p:cNvPr id="6" name="Inside of Hard Driv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5650" y="1871663"/>
            <a:ext cx="6491288" cy="4868862"/>
          </a:xfrm>
        </p:spPr>
      </p:pic>
    </p:spTree>
    <p:extLst>
      <p:ext uri="{BB962C8B-B14F-4D97-AF65-F5344CB8AC3E}">
        <p14:creationId xmlns:p14="http://schemas.microsoft.com/office/powerpoint/2010/main" val="31271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23426" y="537411"/>
            <a:ext cx="9905998" cy="1478570"/>
          </a:xfrm>
        </p:spPr>
        <p:txBody>
          <a:bodyPr/>
          <a:lstStyle/>
          <a:p>
            <a:r>
              <a:rPr lang="tr-TR" cap="none" dirty="0"/>
              <a:t>SCSI 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6" y="1607574"/>
            <a:ext cx="9905999" cy="5250426"/>
          </a:xfrm>
        </p:spPr>
        <p:txBody>
          <a:bodyPr>
            <a:normAutofit/>
          </a:bodyPr>
          <a:lstStyle/>
          <a:p>
            <a:r>
              <a:rPr lang="tr-TR" sz="2200" dirty="0"/>
              <a:t>F</a:t>
            </a:r>
            <a:r>
              <a:rPr lang="en-US" sz="2200" dirty="0"/>
              <a:t>aster and more flexibly than previous parallel data transfer interfaces.</a:t>
            </a:r>
            <a:endParaRPr lang="tr-TR" sz="2200" dirty="0"/>
          </a:p>
          <a:p>
            <a:r>
              <a:rPr lang="tr-TR" sz="2200" dirty="0" err="1"/>
              <a:t>More</a:t>
            </a:r>
            <a:r>
              <a:rPr lang="tr-TR" sz="2200" dirty="0"/>
              <a:t> </a:t>
            </a:r>
            <a:r>
              <a:rPr lang="tr-TR" sz="2200" dirty="0" err="1"/>
              <a:t>expensive</a:t>
            </a:r>
            <a:r>
              <a:rPr lang="tr-TR" sz="2200" dirty="0"/>
              <a:t>, </a:t>
            </a:r>
            <a:r>
              <a:rPr lang="tr-TR" sz="2200" dirty="0" err="1"/>
              <a:t>more</a:t>
            </a:r>
            <a:r>
              <a:rPr lang="tr-TR" sz="2200" dirty="0"/>
              <a:t> </a:t>
            </a:r>
            <a:r>
              <a:rPr lang="tr-TR" sz="2200" dirty="0" err="1"/>
              <a:t>preferred</a:t>
            </a:r>
            <a:r>
              <a:rPr lang="tr-TR" sz="2200" dirty="0"/>
              <a:t> on </a:t>
            </a:r>
            <a:r>
              <a:rPr lang="tr-TR" sz="2200" dirty="0" err="1"/>
              <a:t>servers</a:t>
            </a:r>
            <a:r>
              <a:rPr lang="tr-TR" sz="2200" dirty="0"/>
              <a:t> (server </a:t>
            </a:r>
            <a:r>
              <a:rPr lang="tr-TR" sz="2200" dirty="0" err="1"/>
              <a:t>farms</a:t>
            </a:r>
            <a:r>
              <a:rPr lang="tr-TR" sz="2200" dirty="0"/>
              <a:t>) </a:t>
            </a:r>
            <a:r>
              <a:rPr lang="tr-TR" sz="2200" dirty="0" err="1"/>
              <a:t>for</a:t>
            </a:r>
            <a:r>
              <a:rPr lang="tr-TR" sz="2200" dirty="0"/>
              <a:t> hard </a:t>
            </a:r>
            <a:r>
              <a:rPr lang="tr-TR" sz="2200" dirty="0" err="1"/>
              <a:t>drive</a:t>
            </a:r>
            <a:r>
              <a:rPr lang="tr-TR" sz="2200" dirty="0"/>
              <a:t> </a:t>
            </a:r>
            <a:r>
              <a:rPr lang="tr-TR" sz="2200" dirty="0" err="1"/>
              <a:t>controllers</a:t>
            </a:r>
            <a:r>
              <a:rPr lang="tr-TR" sz="2200" dirty="0"/>
              <a:t>.</a:t>
            </a:r>
          </a:p>
          <a:p>
            <a:r>
              <a:rPr lang="tr-TR" sz="2200" dirty="0"/>
              <a:t>SCSI 1: C</a:t>
            </a:r>
            <a:r>
              <a:rPr lang="en-US" sz="2200" dirty="0" err="1"/>
              <a:t>apable</a:t>
            </a:r>
            <a:r>
              <a:rPr lang="en-US" sz="2200" dirty="0"/>
              <a:t> of transferring up to </a:t>
            </a:r>
            <a:r>
              <a:rPr lang="tr-TR" sz="2200" dirty="0"/>
              <a:t>5MBps (1986).</a:t>
            </a:r>
          </a:p>
          <a:p>
            <a:r>
              <a:rPr lang="tr-TR" sz="2200" dirty="0"/>
              <a:t>SCSI 2: C</a:t>
            </a:r>
            <a:r>
              <a:rPr lang="en-US" sz="2200" dirty="0" err="1"/>
              <a:t>apable</a:t>
            </a:r>
            <a:r>
              <a:rPr lang="en-US" sz="2200" dirty="0"/>
              <a:t> of transferring up to </a:t>
            </a:r>
            <a:r>
              <a:rPr lang="tr-TR" sz="2200" dirty="0"/>
              <a:t>5-10MBps (1990).</a:t>
            </a:r>
          </a:p>
          <a:p>
            <a:r>
              <a:rPr lang="tr-TR" sz="2200" dirty="0"/>
              <a:t>SCSI 3: C</a:t>
            </a:r>
            <a:r>
              <a:rPr lang="en-US" sz="2200" dirty="0" err="1"/>
              <a:t>apable</a:t>
            </a:r>
            <a:r>
              <a:rPr lang="en-US" sz="2200" dirty="0"/>
              <a:t> of transferring up to</a:t>
            </a:r>
            <a:r>
              <a:rPr lang="tr-TR" sz="2200" dirty="0"/>
              <a:t> 20MBps (1996).</a:t>
            </a:r>
          </a:p>
          <a:p>
            <a:r>
              <a:rPr lang="tr-TR" sz="2200" dirty="0"/>
              <a:t>….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latest</a:t>
            </a:r>
            <a:r>
              <a:rPr lang="tr-TR" sz="2200" dirty="0"/>
              <a:t> </a:t>
            </a:r>
            <a:r>
              <a:rPr lang="tr-TR" sz="2200" dirty="0" err="1"/>
              <a:t>version</a:t>
            </a:r>
            <a:r>
              <a:rPr lang="tr-TR" sz="2200" dirty="0"/>
              <a:t> Ultra-640: 640MBps (2003).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62" y="2907078"/>
            <a:ext cx="3918145" cy="341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4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465888"/>
            <a:ext cx="9905998" cy="1478570"/>
          </a:xfrm>
        </p:spPr>
        <p:txBody>
          <a:bodyPr/>
          <a:lstStyle/>
          <a:p>
            <a:r>
              <a:rPr lang="tr-TR" cap="none" dirty="0"/>
              <a:t>SCSI </a:t>
            </a:r>
            <a:endParaRPr lang="en-US" cap="none" dirty="0"/>
          </a:p>
        </p:txBody>
      </p:sp>
      <p:pic>
        <p:nvPicPr>
          <p:cNvPr id="1026" name="Picture 2" descr="https://multimediabilgisayar.com/wp-content/uploads/2017/01/server-0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4" y="1500554"/>
            <a:ext cx="10286296" cy="53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SI SCA 80 PIN TO 68 50 PIN SCSI Adaptör SCA 80 PIN SCSI 68 IDE 50 Dönüştürüc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841" y="178824"/>
            <a:ext cx="2525085" cy="252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70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23425" y="569877"/>
            <a:ext cx="9905998" cy="1478570"/>
          </a:xfrm>
        </p:spPr>
        <p:txBody>
          <a:bodyPr/>
          <a:lstStyle/>
          <a:p>
            <a:r>
              <a:rPr lang="tr-TR" cap="none" dirty="0"/>
              <a:t>SAS (</a:t>
            </a:r>
            <a:r>
              <a:rPr lang="tr-TR" cap="none" dirty="0" err="1"/>
              <a:t>Serial</a:t>
            </a:r>
            <a:r>
              <a:rPr lang="tr-TR" cap="none" dirty="0"/>
              <a:t> Attached SCSI)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4" y="1607574"/>
            <a:ext cx="9905999" cy="5250426"/>
          </a:xfrm>
        </p:spPr>
        <p:txBody>
          <a:bodyPr>
            <a:normAutofit/>
          </a:bodyPr>
          <a:lstStyle/>
          <a:p>
            <a:r>
              <a:rPr lang="en-US" sz="2200" dirty="0"/>
              <a:t>SAS is a performance improvement over traditional SCSI</a:t>
            </a:r>
            <a:r>
              <a:rPr lang="tr-TR" sz="2200" dirty="0"/>
              <a:t>. </a:t>
            </a:r>
          </a:p>
          <a:p>
            <a:r>
              <a:rPr lang="en-US" sz="2200" dirty="0"/>
              <a:t>SAS enables multiple devices (up to 128) of different sizes and types to be connected simultaneously</a:t>
            </a:r>
            <a:r>
              <a:rPr lang="tr-TR" sz="2200" dirty="0"/>
              <a:t>.</a:t>
            </a:r>
          </a:p>
          <a:p>
            <a:r>
              <a:rPr lang="tr-TR" sz="2200" dirty="0" err="1"/>
              <a:t>Thinner</a:t>
            </a:r>
            <a:r>
              <a:rPr lang="tr-TR" sz="2200" dirty="0"/>
              <a:t> </a:t>
            </a:r>
            <a:r>
              <a:rPr lang="tr-TR" sz="2200" dirty="0" err="1"/>
              <a:t>and</a:t>
            </a:r>
            <a:r>
              <a:rPr lang="tr-TR" sz="2200" dirty="0"/>
              <a:t> </a:t>
            </a:r>
            <a:r>
              <a:rPr lang="tr-TR" sz="2200" dirty="0" err="1"/>
              <a:t>longer</a:t>
            </a:r>
            <a:r>
              <a:rPr lang="tr-TR" sz="2200" dirty="0"/>
              <a:t> </a:t>
            </a:r>
            <a:r>
              <a:rPr lang="tr-TR" sz="2200" dirty="0" err="1"/>
              <a:t>cables</a:t>
            </a:r>
            <a:r>
              <a:rPr lang="tr-TR" sz="2200" dirty="0"/>
              <a:t>.</a:t>
            </a:r>
          </a:p>
          <a:p>
            <a:r>
              <a:rPr lang="tr-TR" sz="2200" dirty="0"/>
              <a:t>F</a:t>
            </a:r>
            <a:r>
              <a:rPr lang="en-US" sz="2200" dirty="0" err="1"/>
              <a:t>ull</a:t>
            </a:r>
            <a:r>
              <a:rPr lang="en-US" sz="2200" dirty="0"/>
              <a:t>-duplex signal transmission supports 3.0Gb/s</a:t>
            </a:r>
            <a:r>
              <a:rPr lang="tr-TR" sz="2200" dirty="0"/>
              <a:t> </a:t>
            </a:r>
          </a:p>
          <a:p>
            <a:pPr marL="0" indent="0">
              <a:buNone/>
            </a:pPr>
            <a:r>
              <a:rPr lang="tr-TR" sz="2200" dirty="0"/>
              <a:t>(3000MBps). </a:t>
            </a:r>
          </a:p>
          <a:p>
            <a:r>
              <a:rPr lang="en-US" sz="2200" dirty="0"/>
              <a:t>SAS drives can be hot-plugged.</a:t>
            </a:r>
            <a:endParaRPr lang="tr-TR" sz="22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63" y="3647768"/>
            <a:ext cx="4177402" cy="3141406"/>
          </a:xfrm>
          <a:prstGeom prst="rect">
            <a:avLst/>
          </a:prstGeom>
        </p:spPr>
      </p:pic>
      <p:pic>
        <p:nvPicPr>
          <p:cNvPr id="6" name="Picture 6" descr="SCSI SCA 80 PIN TO 68 50 PIN SCSI Adaptör SCA 80 PIN SCSI 68 IDE 50 Dönüştürüc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79" y="4059673"/>
            <a:ext cx="2317596" cy="2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293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23425" y="569877"/>
            <a:ext cx="9905998" cy="1478570"/>
          </a:xfrm>
        </p:spPr>
        <p:txBody>
          <a:bodyPr/>
          <a:lstStyle/>
          <a:p>
            <a:r>
              <a:rPr lang="tr-TR" cap="none" dirty="0"/>
              <a:t>Hard Drive Components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607574"/>
            <a:ext cx="9905999" cy="5250426"/>
          </a:xfrm>
        </p:spPr>
        <p:txBody>
          <a:bodyPr>
            <a:normAutofit/>
          </a:bodyPr>
          <a:lstStyle/>
          <a:p>
            <a:r>
              <a:rPr lang="tr-TR" sz="2200" dirty="0"/>
              <a:t>H</a:t>
            </a:r>
            <a:r>
              <a:rPr lang="en-US" sz="2200" dirty="0" err="1"/>
              <a:t>ard</a:t>
            </a:r>
            <a:r>
              <a:rPr lang="en-US" sz="2200" dirty="0"/>
              <a:t> drive consists of the following components:</a:t>
            </a:r>
            <a:endParaRPr lang="tr-TR" sz="2200" dirty="0"/>
          </a:p>
          <a:p>
            <a:pPr marL="0" indent="0">
              <a:buNone/>
            </a:pPr>
            <a:endParaRPr lang="tr-TR" sz="2200" dirty="0"/>
          </a:p>
          <a:p>
            <a:r>
              <a:rPr lang="tr-TR" sz="2200" dirty="0">
                <a:solidFill>
                  <a:srgbClr val="FF0000"/>
                </a:solidFill>
              </a:rPr>
              <a:t>H</a:t>
            </a:r>
            <a:r>
              <a:rPr lang="en-US" sz="2200" dirty="0" err="1">
                <a:solidFill>
                  <a:srgbClr val="FF0000"/>
                </a:solidFill>
              </a:rPr>
              <a:t>ead</a:t>
            </a:r>
            <a:r>
              <a:rPr lang="en-US" sz="2200" dirty="0">
                <a:solidFill>
                  <a:srgbClr val="FF0000"/>
                </a:solidFill>
              </a:rPr>
              <a:t> actuator, </a:t>
            </a:r>
            <a:endParaRPr lang="tr-TR" sz="2200" dirty="0">
              <a:solidFill>
                <a:srgbClr val="FF0000"/>
              </a:solidFill>
            </a:endParaRPr>
          </a:p>
          <a:p>
            <a:r>
              <a:rPr lang="tr-TR" sz="2200" dirty="0">
                <a:solidFill>
                  <a:srgbClr val="FF0000"/>
                </a:solidFill>
              </a:rPr>
              <a:t>R</a:t>
            </a:r>
            <a:r>
              <a:rPr lang="en-US" sz="2200" dirty="0" err="1">
                <a:solidFill>
                  <a:srgbClr val="FF0000"/>
                </a:solidFill>
              </a:rPr>
              <a:t>ead</a:t>
            </a:r>
            <a:r>
              <a:rPr lang="en-US" sz="2200" dirty="0">
                <a:solidFill>
                  <a:srgbClr val="FF0000"/>
                </a:solidFill>
              </a:rPr>
              <a:t>/write actuator arm, </a:t>
            </a:r>
            <a:endParaRPr lang="tr-TR" sz="2200" dirty="0">
              <a:solidFill>
                <a:srgbClr val="FF0000"/>
              </a:solidFill>
            </a:endParaRPr>
          </a:p>
          <a:p>
            <a:r>
              <a:rPr lang="tr-TR" sz="2200" dirty="0">
                <a:solidFill>
                  <a:srgbClr val="FF0000"/>
                </a:solidFill>
              </a:rPr>
              <a:t>R</a:t>
            </a:r>
            <a:r>
              <a:rPr lang="en-US" sz="2200" dirty="0" err="1">
                <a:solidFill>
                  <a:srgbClr val="FF0000"/>
                </a:solidFill>
              </a:rPr>
              <a:t>ead</a:t>
            </a:r>
            <a:r>
              <a:rPr lang="en-US" sz="2200" dirty="0">
                <a:solidFill>
                  <a:srgbClr val="FF0000"/>
                </a:solidFill>
              </a:rPr>
              <a:t>/write head, </a:t>
            </a:r>
            <a:endParaRPr lang="tr-TR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Spindle</a:t>
            </a:r>
            <a:r>
              <a:rPr lang="tr-TR" sz="2200" dirty="0">
                <a:solidFill>
                  <a:srgbClr val="FF0000"/>
                </a:solidFill>
              </a:rPr>
              <a:t> motor</a:t>
            </a:r>
            <a:r>
              <a:rPr lang="en-US" sz="2200" dirty="0">
                <a:solidFill>
                  <a:srgbClr val="FF0000"/>
                </a:solidFill>
              </a:rPr>
              <a:t>,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</a:p>
          <a:p>
            <a:r>
              <a:rPr lang="tr-TR" sz="2200" dirty="0">
                <a:solidFill>
                  <a:srgbClr val="FF0000"/>
                </a:solidFill>
              </a:rPr>
              <a:t>P</a:t>
            </a:r>
            <a:r>
              <a:rPr lang="en-US" sz="2200" dirty="0">
                <a:solidFill>
                  <a:srgbClr val="FF0000"/>
                </a:solidFill>
              </a:rPr>
              <a:t>latter.</a:t>
            </a:r>
            <a:endParaRPr lang="tr-TR" sz="2200" dirty="0">
              <a:solidFill>
                <a:srgbClr val="FF00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95" y="2048425"/>
            <a:ext cx="6818597" cy="45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73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23425" y="569877"/>
            <a:ext cx="9905998" cy="1478570"/>
          </a:xfrm>
        </p:spPr>
        <p:txBody>
          <a:bodyPr/>
          <a:lstStyle/>
          <a:p>
            <a:r>
              <a:rPr lang="tr-TR" cap="none" dirty="0"/>
              <a:t>Solid </a:t>
            </a:r>
            <a:r>
              <a:rPr lang="tr-TR" cap="none" dirty="0" err="1"/>
              <a:t>State</a:t>
            </a:r>
            <a:r>
              <a:rPr lang="tr-TR" cap="none" dirty="0"/>
              <a:t> </a:t>
            </a:r>
            <a:r>
              <a:rPr lang="tr-TR" cap="none" dirty="0" err="1"/>
              <a:t>Drives</a:t>
            </a:r>
            <a:r>
              <a:rPr lang="tr-TR" cap="none" dirty="0"/>
              <a:t> (SSD)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670453"/>
            <a:ext cx="9905999" cy="4906810"/>
          </a:xfrm>
        </p:spPr>
        <p:txBody>
          <a:bodyPr>
            <a:normAutofit/>
          </a:bodyPr>
          <a:lstStyle/>
          <a:p>
            <a:r>
              <a:rPr lang="en-US" sz="2200" dirty="0"/>
              <a:t>Unlike a hard drive, an SSD has no moving parts which gives it advantages such as</a:t>
            </a:r>
            <a:r>
              <a:rPr lang="tr-TR" sz="2200" dirty="0"/>
              <a:t>;</a:t>
            </a:r>
          </a:p>
          <a:p>
            <a:r>
              <a:rPr lang="tr-TR" sz="2200" dirty="0">
                <a:solidFill>
                  <a:srgbClr val="FF0000"/>
                </a:solidFill>
              </a:rPr>
              <a:t>F</a:t>
            </a:r>
            <a:r>
              <a:rPr lang="en-US" sz="2200" dirty="0">
                <a:solidFill>
                  <a:srgbClr val="FF0000"/>
                </a:solidFill>
              </a:rPr>
              <a:t>aster access time, </a:t>
            </a:r>
            <a:endParaRPr lang="tr-TR" sz="2200" dirty="0">
              <a:solidFill>
                <a:srgbClr val="FF0000"/>
              </a:solidFill>
            </a:endParaRPr>
          </a:p>
          <a:p>
            <a:r>
              <a:rPr lang="tr-TR" sz="2200" dirty="0">
                <a:solidFill>
                  <a:srgbClr val="FF0000"/>
                </a:solidFill>
              </a:rPr>
              <a:t>N</a:t>
            </a:r>
            <a:r>
              <a:rPr lang="en-US" sz="2200" dirty="0" err="1">
                <a:solidFill>
                  <a:srgbClr val="FF0000"/>
                </a:solidFill>
              </a:rPr>
              <a:t>oiseless</a:t>
            </a:r>
            <a:r>
              <a:rPr lang="en-US" sz="2200" dirty="0">
                <a:solidFill>
                  <a:srgbClr val="FF0000"/>
                </a:solidFill>
              </a:rPr>
              <a:t> operation, </a:t>
            </a:r>
            <a:endParaRPr lang="tr-TR" sz="2200" dirty="0">
              <a:solidFill>
                <a:srgbClr val="FF0000"/>
              </a:solidFill>
            </a:endParaRPr>
          </a:p>
          <a:p>
            <a:r>
              <a:rPr lang="tr-TR" sz="2200" dirty="0">
                <a:solidFill>
                  <a:srgbClr val="FF0000"/>
                </a:solidFill>
              </a:rPr>
              <a:t>H</a:t>
            </a:r>
            <a:r>
              <a:rPr lang="en-US" sz="2200" dirty="0" err="1">
                <a:solidFill>
                  <a:srgbClr val="FF0000"/>
                </a:solidFill>
              </a:rPr>
              <a:t>igher</a:t>
            </a:r>
            <a:r>
              <a:rPr lang="en-US" sz="2200" dirty="0">
                <a:solidFill>
                  <a:srgbClr val="FF0000"/>
                </a:solidFill>
              </a:rPr>
              <a:t> reliability, </a:t>
            </a:r>
            <a:endParaRPr lang="tr-TR" sz="2200" dirty="0">
              <a:solidFill>
                <a:srgbClr val="FF0000"/>
              </a:solidFill>
            </a:endParaRPr>
          </a:p>
          <a:p>
            <a:r>
              <a:rPr lang="tr-TR" sz="2200" dirty="0">
                <a:solidFill>
                  <a:srgbClr val="FF0000"/>
                </a:solidFill>
              </a:rPr>
              <a:t>L</a:t>
            </a:r>
            <a:r>
              <a:rPr lang="en-US" sz="2200" dirty="0" err="1">
                <a:solidFill>
                  <a:srgbClr val="FF0000"/>
                </a:solidFill>
              </a:rPr>
              <a:t>ower</a:t>
            </a:r>
            <a:r>
              <a:rPr lang="en-US" sz="2200" dirty="0">
                <a:solidFill>
                  <a:srgbClr val="FF0000"/>
                </a:solidFill>
              </a:rPr>
              <a:t> power consumption.</a:t>
            </a:r>
            <a:endParaRPr lang="tr-TR" sz="2200" dirty="0">
              <a:solidFill>
                <a:srgbClr val="FF0000"/>
              </a:solidFill>
            </a:endParaRPr>
          </a:p>
          <a:p>
            <a:r>
              <a:rPr lang="en-US" sz="2200" dirty="0"/>
              <a:t>The first SSD was implemented in the 1970s and 1980s for</a:t>
            </a:r>
            <a:endParaRPr lang="tr-TR" sz="2200" dirty="0"/>
          </a:p>
          <a:p>
            <a:pPr marL="0" indent="0">
              <a:buNone/>
            </a:pPr>
            <a:r>
              <a:rPr lang="en-US" sz="2200" dirty="0"/>
              <a:t>use in IBM supercomputers.</a:t>
            </a:r>
          </a:p>
          <a:p>
            <a:r>
              <a:rPr lang="tr-TR" sz="2200" dirty="0"/>
              <a:t>Transfer </a:t>
            </a:r>
            <a:r>
              <a:rPr lang="en-US" sz="2200" dirty="0"/>
              <a:t>speeds of up to 1.5 GB per second.</a:t>
            </a:r>
            <a:endParaRPr lang="tr-TR" sz="22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" b="5040"/>
          <a:stretch/>
        </p:blipFill>
        <p:spPr>
          <a:xfrm>
            <a:off x="8701549" y="2155384"/>
            <a:ext cx="3141407" cy="42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3001" y="569877"/>
            <a:ext cx="9905998" cy="1478570"/>
          </a:xfrm>
        </p:spPr>
        <p:txBody>
          <a:bodyPr/>
          <a:lstStyle/>
          <a:p>
            <a:r>
              <a:rPr lang="tr-TR" cap="none" dirty="0"/>
              <a:t>USB </a:t>
            </a:r>
            <a:r>
              <a:rPr lang="tr-TR" cap="none" dirty="0" err="1"/>
              <a:t>Thumb</a:t>
            </a:r>
            <a:r>
              <a:rPr lang="tr-TR" cap="none" dirty="0"/>
              <a:t> Drive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1" y="1607574"/>
            <a:ext cx="9905999" cy="5250426"/>
          </a:xfrm>
        </p:spPr>
        <p:txBody>
          <a:bodyPr>
            <a:normAutofit/>
          </a:bodyPr>
          <a:lstStyle/>
          <a:p>
            <a:r>
              <a:rPr lang="en-US" sz="2200" dirty="0"/>
              <a:t>Alternatively referred to as a USB </a:t>
            </a:r>
            <a:r>
              <a:rPr lang="en-US" sz="2200" dirty="0">
                <a:solidFill>
                  <a:srgbClr val="FF0000"/>
                </a:solidFill>
              </a:rPr>
              <a:t>flash drive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data stick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pen drive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memory unit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keychain drive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FF0000"/>
                </a:solidFill>
              </a:rPr>
              <a:t>thumb drive</a:t>
            </a:r>
            <a:r>
              <a:rPr lang="en-US" sz="2200" dirty="0"/>
              <a:t>, a jump drive is a portable storage device.</a:t>
            </a:r>
            <a:endParaRPr lang="tr-TR" sz="2200" dirty="0"/>
          </a:p>
          <a:p>
            <a:r>
              <a:rPr lang="tr-TR" sz="2200" dirty="0"/>
              <a:t>C</a:t>
            </a:r>
            <a:r>
              <a:rPr lang="en-US" sz="2200" dirty="0" err="1"/>
              <a:t>onnects</a:t>
            </a:r>
            <a:r>
              <a:rPr lang="en-US" sz="2200" dirty="0"/>
              <a:t> to a computer via a USB port</a:t>
            </a:r>
            <a:r>
              <a:rPr lang="tr-TR" sz="2200" dirty="0"/>
              <a:t>.</a:t>
            </a:r>
          </a:p>
          <a:p>
            <a:r>
              <a:rPr lang="tr-TR" sz="2200" dirty="0"/>
              <a:t>R</a:t>
            </a:r>
            <a:r>
              <a:rPr lang="en-US" sz="2200" dirty="0" err="1"/>
              <a:t>ange</a:t>
            </a:r>
            <a:r>
              <a:rPr lang="en-US" sz="2200" dirty="0"/>
              <a:t> in sizes from 2 GB to 1 TB.</a:t>
            </a:r>
            <a:endParaRPr lang="tr-TR" sz="2200" dirty="0"/>
          </a:p>
          <a:p>
            <a:r>
              <a:rPr lang="en-US" sz="2200" dirty="0"/>
              <a:t>Unlike a standard hard drive, the flash drive </a:t>
            </a:r>
            <a:endParaRPr lang="tr-TR" sz="2200" dirty="0"/>
          </a:p>
          <a:p>
            <a:pPr marL="0" indent="0">
              <a:buNone/>
            </a:pPr>
            <a:r>
              <a:rPr lang="en-US" sz="2200" dirty="0"/>
              <a:t>has no movable parts; it contains only an integrated </a:t>
            </a:r>
            <a:endParaRPr lang="tr-TR" sz="2200" dirty="0"/>
          </a:p>
          <a:p>
            <a:pPr marL="0" indent="0">
              <a:buNone/>
            </a:pPr>
            <a:r>
              <a:rPr lang="en-US" sz="2200" dirty="0"/>
              <a:t>circuit memory chip that is used to store data. </a:t>
            </a:r>
            <a:endParaRPr lang="tr-TR" sz="2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64" y="3312177"/>
            <a:ext cx="4260373" cy="26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7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3001" y="569877"/>
            <a:ext cx="9905998" cy="1478570"/>
          </a:xfrm>
        </p:spPr>
        <p:txBody>
          <a:bodyPr/>
          <a:lstStyle/>
          <a:p>
            <a:r>
              <a:rPr lang="tr-TR" cap="none" dirty="0"/>
              <a:t>SD </a:t>
            </a:r>
            <a:r>
              <a:rPr lang="tr-TR" cap="none" dirty="0" err="1"/>
              <a:t>Card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1" y="1607574"/>
            <a:ext cx="9905999" cy="5033858"/>
          </a:xfrm>
        </p:spPr>
        <p:txBody>
          <a:bodyPr>
            <a:normAutofit/>
          </a:bodyPr>
          <a:lstStyle/>
          <a:p>
            <a:r>
              <a:rPr lang="en-US" sz="2200" dirty="0"/>
              <a:t>Short for </a:t>
            </a:r>
            <a:r>
              <a:rPr lang="en-US" sz="2200" dirty="0">
                <a:solidFill>
                  <a:srgbClr val="FF0000"/>
                </a:solidFill>
              </a:rPr>
              <a:t>Secure Digital card</a:t>
            </a:r>
            <a:r>
              <a:rPr lang="en-US" sz="2200" dirty="0"/>
              <a:t>, the SD card is one of the more common types of memory cards used with electronics.</a:t>
            </a:r>
            <a:endParaRPr lang="tr-TR" sz="2200" dirty="0"/>
          </a:p>
          <a:p>
            <a:endParaRPr lang="tr-TR" sz="2200" dirty="0"/>
          </a:p>
          <a:p>
            <a:r>
              <a:rPr lang="en-US" sz="2200" dirty="0"/>
              <a:t>The three versions of the SD card, along with their physical dimensions</a:t>
            </a:r>
            <a:r>
              <a:rPr lang="tr-TR" sz="2200" dirty="0"/>
              <a:t>:</a:t>
            </a:r>
          </a:p>
          <a:p>
            <a:pPr lvl="1"/>
            <a:r>
              <a:rPr lang="fi-FI" sz="2200" b="1" dirty="0">
                <a:solidFill>
                  <a:srgbClr val="FF0000"/>
                </a:solidFill>
              </a:rPr>
              <a:t>SD</a:t>
            </a:r>
            <a:r>
              <a:rPr lang="fi-FI" sz="2200" dirty="0"/>
              <a:t> - 32mm x 24mm x 2.1mm.</a:t>
            </a:r>
            <a:endParaRPr lang="tr-TR" sz="2200" dirty="0"/>
          </a:p>
          <a:p>
            <a:pPr lvl="1"/>
            <a:r>
              <a:rPr lang="fi-FI" sz="2200" b="1" dirty="0">
                <a:solidFill>
                  <a:srgbClr val="FF0000"/>
                </a:solidFill>
              </a:rPr>
              <a:t>MiniSD</a:t>
            </a:r>
            <a:r>
              <a:rPr lang="fi-FI" sz="2200" dirty="0"/>
              <a:t> - 21.5mm x 20mm x 1.4mm.</a:t>
            </a:r>
            <a:endParaRPr lang="tr-TR" sz="2200" dirty="0"/>
          </a:p>
          <a:p>
            <a:pPr lvl="1"/>
            <a:r>
              <a:rPr lang="nn-NO" sz="2200" b="1" dirty="0">
                <a:solidFill>
                  <a:srgbClr val="FF0000"/>
                </a:solidFill>
              </a:rPr>
              <a:t>MicroSD</a:t>
            </a:r>
            <a:r>
              <a:rPr lang="nn-NO" sz="2200" dirty="0">
                <a:solidFill>
                  <a:srgbClr val="FF0000"/>
                </a:solidFill>
              </a:rPr>
              <a:t> </a:t>
            </a:r>
            <a:r>
              <a:rPr lang="nn-NO" sz="2200" dirty="0"/>
              <a:t>- 15mm x 11mm x 1.0mm.</a:t>
            </a:r>
            <a:endParaRPr lang="tr-TR" sz="22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5"/>
          <a:stretch/>
        </p:blipFill>
        <p:spPr>
          <a:xfrm>
            <a:off x="6592187" y="4306155"/>
            <a:ext cx="4697444" cy="19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7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3001" y="569877"/>
            <a:ext cx="9905998" cy="1478570"/>
          </a:xfrm>
        </p:spPr>
        <p:txBody>
          <a:bodyPr/>
          <a:lstStyle/>
          <a:p>
            <a:r>
              <a:rPr lang="tr-TR" cap="none" dirty="0"/>
              <a:t>CD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1" y="1607574"/>
            <a:ext cx="9905999" cy="5250426"/>
          </a:xfrm>
        </p:spPr>
        <p:txBody>
          <a:bodyPr>
            <a:normAutofit/>
          </a:bodyPr>
          <a:lstStyle/>
          <a:p>
            <a:r>
              <a:rPr lang="en-US" sz="2200" dirty="0"/>
              <a:t>Abbreviated as CD, a </a:t>
            </a:r>
            <a:r>
              <a:rPr lang="en-US" sz="2200" dirty="0">
                <a:solidFill>
                  <a:srgbClr val="FF0000"/>
                </a:solidFill>
              </a:rPr>
              <a:t>compact disc </a:t>
            </a:r>
            <a:r>
              <a:rPr lang="en-US" sz="2200" dirty="0"/>
              <a:t>is a flat, round, optical storage medium</a:t>
            </a:r>
            <a:r>
              <a:rPr lang="tr-TR" sz="2200" dirty="0"/>
              <a:t>. </a:t>
            </a:r>
          </a:p>
          <a:p>
            <a:endParaRPr lang="tr-TR" sz="2200" dirty="0"/>
          </a:p>
          <a:p>
            <a:r>
              <a:rPr lang="en-US" sz="2200" dirty="0"/>
              <a:t>The standard CD is capable of holding 72 minutes of music or 650 MB of data. An 80 minute CD is capable of holding 700 MB of data.</a:t>
            </a:r>
            <a:endParaRPr lang="tr-TR" sz="2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t="-1742" r="-581" b="11657"/>
          <a:stretch/>
        </p:blipFill>
        <p:spPr>
          <a:xfrm>
            <a:off x="4708117" y="3612218"/>
            <a:ext cx="2536613" cy="30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5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Monitors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812176"/>
            <a:ext cx="9905999" cy="4786744"/>
          </a:xfrm>
        </p:spPr>
        <p:txBody>
          <a:bodyPr>
            <a:normAutofit/>
          </a:bodyPr>
          <a:lstStyle/>
          <a:p>
            <a:r>
              <a:rPr lang="en-US" sz="2200" dirty="0"/>
              <a:t>Monitors, commonly called as </a:t>
            </a:r>
            <a:r>
              <a:rPr lang="en-US" sz="2200" b="1" dirty="0">
                <a:solidFill>
                  <a:srgbClr val="FF0000"/>
                </a:solidFill>
              </a:rPr>
              <a:t>Visual Display Unit</a:t>
            </a:r>
            <a:r>
              <a:rPr lang="en-US" sz="2200" dirty="0">
                <a:solidFill>
                  <a:srgbClr val="FF0000"/>
                </a:solidFill>
              </a:rPr>
              <a:t> (VDU), </a:t>
            </a:r>
            <a:r>
              <a:rPr lang="en-US" sz="2200" dirty="0"/>
              <a:t>are the main output device of a computer.</a:t>
            </a:r>
            <a:endParaRPr lang="tr-TR" sz="2200" dirty="0"/>
          </a:p>
          <a:p>
            <a:r>
              <a:rPr lang="en-US" sz="2200" dirty="0"/>
              <a:t>It forms images from tiny dots, called pixels that are arranged in a rectangular form. The sharpness of the image depends upon the number of pixels.</a:t>
            </a:r>
            <a:endParaRPr lang="tr-TR" sz="2200" dirty="0"/>
          </a:p>
          <a:p>
            <a:r>
              <a:rPr lang="en-US" sz="2200" dirty="0"/>
              <a:t>There are two kinds of viewing screen used for monitors.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Cathode-Ray Tube (CRT)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Flat-Panel Display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18503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3001" y="569877"/>
            <a:ext cx="9905998" cy="1478570"/>
          </a:xfrm>
        </p:spPr>
        <p:txBody>
          <a:bodyPr/>
          <a:lstStyle/>
          <a:p>
            <a:r>
              <a:rPr lang="tr-TR" cap="none" dirty="0"/>
              <a:t>DVD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3425" y="1309162"/>
            <a:ext cx="9905999" cy="5250426"/>
          </a:xfrm>
        </p:spPr>
        <p:txBody>
          <a:bodyPr>
            <a:normAutofit/>
          </a:bodyPr>
          <a:lstStyle/>
          <a:p>
            <a:r>
              <a:rPr lang="en-US" sz="2200" dirty="0"/>
              <a:t>Short for </a:t>
            </a:r>
            <a:r>
              <a:rPr lang="en-US" sz="2200" dirty="0">
                <a:solidFill>
                  <a:srgbClr val="FF0000"/>
                </a:solidFill>
              </a:rPr>
              <a:t>digital versatile disc </a:t>
            </a:r>
            <a:r>
              <a:rPr lang="en-US" sz="2200" dirty="0"/>
              <a:t>or </a:t>
            </a:r>
            <a:r>
              <a:rPr lang="en-US" sz="2200" dirty="0">
                <a:solidFill>
                  <a:srgbClr val="FF0000"/>
                </a:solidFill>
              </a:rPr>
              <a:t>digital video disc</a:t>
            </a:r>
            <a:r>
              <a:rPr lang="en-US" sz="2200" dirty="0"/>
              <a:t>, a DVD or DVD-ROM is a disc capable of storing large amounts of data on one disc the size of a standard </a:t>
            </a:r>
            <a:r>
              <a:rPr lang="tr-TR" sz="2200" dirty="0"/>
              <a:t>CD. </a:t>
            </a:r>
          </a:p>
          <a:p>
            <a:r>
              <a:rPr lang="tr-TR" sz="2200" dirty="0"/>
              <a:t>S</a:t>
            </a:r>
            <a:r>
              <a:rPr lang="en-US" sz="2200" dirty="0" err="1"/>
              <a:t>everal</a:t>
            </a:r>
            <a:r>
              <a:rPr lang="en-US" sz="2200" dirty="0"/>
              <a:t> capacities a single DVD</a:t>
            </a:r>
            <a:r>
              <a:rPr lang="tr-TR" sz="2200" dirty="0"/>
              <a:t>;</a:t>
            </a:r>
          </a:p>
          <a:p>
            <a:pPr lvl="1"/>
            <a:r>
              <a:rPr lang="tr-TR" sz="2200" dirty="0" err="1"/>
              <a:t>The</a:t>
            </a:r>
            <a:r>
              <a:rPr lang="tr-TR" sz="2200" dirty="0"/>
              <a:t> s</a:t>
            </a:r>
            <a:r>
              <a:rPr lang="en-US" sz="2200" dirty="0"/>
              <a:t>ingle-sided, single-layer disc, capable of holding </a:t>
            </a:r>
            <a:r>
              <a:rPr lang="en-US" sz="2200" b="1" dirty="0">
                <a:solidFill>
                  <a:srgbClr val="FF0000"/>
                </a:solidFill>
              </a:rPr>
              <a:t>4.7 GB</a:t>
            </a:r>
            <a:r>
              <a:rPr lang="tr-TR" sz="2200" dirty="0"/>
              <a:t>.</a:t>
            </a:r>
          </a:p>
          <a:p>
            <a:pPr lvl="1"/>
            <a:r>
              <a:rPr lang="en-US" sz="2200" dirty="0"/>
              <a:t>The single-sided, double-layer disc is capable of holding between </a:t>
            </a:r>
            <a:r>
              <a:rPr lang="en-US" sz="2200" b="1" dirty="0">
                <a:solidFill>
                  <a:srgbClr val="FF0000"/>
                </a:solidFill>
              </a:rPr>
              <a:t>8.5-8.7 GB</a:t>
            </a:r>
            <a:r>
              <a:rPr lang="en-US" sz="2200" dirty="0"/>
              <a:t>.</a:t>
            </a:r>
            <a:endParaRPr lang="tr-TR" sz="2200" dirty="0"/>
          </a:p>
          <a:p>
            <a:pPr lvl="1"/>
            <a:r>
              <a:rPr lang="en-US" sz="2200" dirty="0"/>
              <a:t>The double-sided, single-layer disc is capable of holding </a:t>
            </a:r>
            <a:r>
              <a:rPr lang="en-US" sz="2200" b="1" dirty="0">
                <a:solidFill>
                  <a:srgbClr val="FF0000"/>
                </a:solidFill>
              </a:rPr>
              <a:t>9.4 GB</a:t>
            </a:r>
            <a:r>
              <a:rPr lang="en-US" sz="2200" dirty="0"/>
              <a:t>.</a:t>
            </a:r>
            <a:endParaRPr lang="tr-TR" sz="2200" dirty="0"/>
          </a:p>
          <a:p>
            <a:pPr lvl="1"/>
            <a:r>
              <a:rPr lang="tr-TR" sz="2200" dirty="0"/>
              <a:t>T</a:t>
            </a:r>
            <a:r>
              <a:rPr lang="en-US" sz="2200" dirty="0"/>
              <a:t>he double-sided, double-layer disc is capable of holding up to </a:t>
            </a:r>
            <a:r>
              <a:rPr lang="en-US" sz="2200" b="1" dirty="0">
                <a:solidFill>
                  <a:srgbClr val="FF0000"/>
                </a:solidFill>
              </a:rPr>
              <a:t>17.08 GB</a:t>
            </a:r>
            <a:r>
              <a:rPr lang="en-US" sz="2200" dirty="0"/>
              <a:t>.</a:t>
            </a:r>
            <a:endParaRPr lang="tr-TR" sz="2200" dirty="0"/>
          </a:p>
          <a:p>
            <a:pPr lvl="1"/>
            <a:endParaRPr lang="tr-TR" sz="2200" dirty="0"/>
          </a:p>
          <a:p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future</a:t>
            </a:r>
            <a:r>
              <a:rPr lang="tr-TR" sz="2200" dirty="0"/>
              <a:t> of </a:t>
            </a:r>
            <a:r>
              <a:rPr lang="tr-TR" sz="2200" dirty="0" err="1"/>
              <a:t>DVD’s</a:t>
            </a:r>
            <a:r>
              <a:rPr lang="tr-TR" sz="2200" dirty="0"/>
              <a:t> is Blue-Ray. </a:t>
            </a:r>
          </a:p>
        </p:txBody>
      </p:sp>
    </p:spTree>
    <p:extLst>
      <p:ext uri="{BB962C8B-B14F-4D97-AF65-F5344CB8AC3E}">
        <p14:creationId xmlns:p14="http://schemas.microsoft.com/office/powerpoint/2010/main" val="795891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674435"/>
            <a:ext cx="9905998" cy="1478570"/>
          </a:xfrm>
        </p:spPr>
        <p:txBody>
          <a:bodyPr/>
          <a:lstStyle/>
          <a:p>
            <a:r>
              <a:rPr lang="tr-TR" cap="none" dirty="0"/>
              <a:t>BLU RAY vs. DVD</a:t>
            </a:r>
            <a:endParaRPr lang="en-US" cap="none" dirty="0"/>
          </a:p>
        </p:txBody>
      </p:sp>
      <p:pic>
        <p:nvPicPr>
          <p:cNvPr id="2050" name="Picture 2" descr="https://www.webtekno.com/images/editor/default/0001/96/092a231514dc580a2359ba695840e0c81e82e78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96" y="1963990"/>
            <a:ext cx="75057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1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3001" y="569877"/>
            <a:ext cx="9905998" cy="1478570"/>
          </a:xfrm>
        </p:spPr>
        <p:txBody>
          <a:bodyPr/>
          <a:lstStyle/>
          <a:p>
            <a:r>
              <a:rPr lang="tr-TR" cap="none" dirty="0" err="1"/>
              <a:t>Floppy</a:t>
            </a:r>
            <a:r>
              <a:rPr lang="tr-TR" cap="none" dirty="0"/>
              <a:t> Disk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0" y="1617325"/>
            <a:ext cx="10070432" cy="5250426"/>
          </a:xfrm>
        </p:spPr>
        <p:txBody>
          <a:bodyPr>
            <a:normAutofit/>
          </a:bodyPr>
          <a:lstStyle/>
          <a:p>
            <a:r>
              <a:rPr lang="en-US" sz="2200" dirty="0"/>
              <a:t>Alternatively referred to as a </a:t>
            </a:r>
            <a:r>
              <a:rPr lang="en-US" sz="2200" dirty="0">
                <a:solidFill>
                  <a:srgbClr val="FFFF00"/>
                </a:solidFill>
              </a:rPr>
              <a:t>f</a:t>
            </a:r>
            <a:r>
              <a:rPr lang="en-US" sz="2200" dirty="0">
                <a:solidFill>
                  <a:srgbClr val="FF0000"/>
                </a:solidFill>
              </a:rPr>
              <a:t>loppy </a:t>
            </a:r>
            <a:r>
              <a:rPr lang="en-US" sz="2200" dirty="0"/>
              <a:t>or a </a:t>
            </a:r>
            <a:r>
              <a:rPr lang="en-US" sz="2200" dirty="0">
                <a:solidFill>
                  <a:srgbClr val="FF0000"/>
                </a:solidFill>
              </a:rPr>
              <a:t>floppy diskette </a:t>
            </a:r>
            <a:r>
              <a:rPr lang="en-US" sz="2200" dirty="0"/>
              <a:t>is a type of storage media</a:t>
            </a:r>
            <a:r>
              <a:rPr lang="tr-TR" sz="2200" dirty="0"/>
              <a:t>. </a:t>
            </a:r>
          </a:p>
          <a:p>
            <a:r>
              <a:rPr lang="en-US" sz="2200" dirty="0"/>
              <a:t>The floppy diskette was first created in 1967 by IBM</a:t>
            </a:r>
            <a:r>
              <a:rPr lang="tr-TR" sz="2200" dirty="0"/>
              <a:t>. </a:t>
            </a:r>
          </a:p>
          <a:p>
            <a:r>
              <a:rPr lang="tr-TR" sz="2200" dirty="0" err="1"/>
              <a:t>Mo</a:t>
            </a:r>
            <a:r>
              <a:rPr lang="en-US" sz="2200" dirty="0" err="1"/>
              <a:t>st</a:t>
            </a:r>
            <a:r>
              <a:rPr lang="en-US" sz="2200" dirty="0"/>
              <a:t> commonly used floppy diskettes, capable of storing 1.44 MB</a:t>
            </a:r>
            <a:r>
              <a:rPr lang="tr-TR" sz="2200" dirty="0"/>
              <a:t> </a:t>
            </a:r>
            <a:r>
              <a:rPr lang="tr-TR" sz="2200" dirty="0" err="1"/>
              <a:t>and</a:t>
            </a:r>
            <a:r>
              <a:rPr lang="tr-TR" sz="2200" dirty="0"/>
              <a:t> 3.5" size.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59" y="3617490"/>
            <a:ext cx="6060008" cy="294415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"/>
          <a:stretch/>
        </p:blipFill>
        <p:spPr>
          <a:xfrm>
            <a:off x="8005011" y="3608326"/>
            <a:ext cx="2582777" cy="298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63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3001" y="569877"/>
            <a:ext cx="9905998" cy="1478570"/>
          </a:xfrm>
        </p:spPr>
        <p:txBody>
          <a:bodyPr/>
          <a:lstStyle/>
          <a:p>
            <a:r>
              <a:rPr lang="tr-TR" cap="none" dirty="0" err="1"/>
              <a:t>Tape</a:t>
            </a:r>
            <a:r>
              <a:rPr lang="tr-TR" cap="none" dirty="0"/>
              <a:t> Drive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3001" y="1607574"/>
            <a:ext cx="9905999" cy="5250426"/>
          </a:xfrm>
        </p:spPr>
        <p:txBody>
          <a:bodyPr>
            <a:normAutofit/>
          </a:bodyPr>
          <a:lstStyle/>
          <a:p>
            <a:r>
              <a:rPr lang="en-US" sz="2200" dirty="0"/>
              <a:t>A tape is a </a:t>
            </a:r>
            <a:r>
              <a:rPr lang="en-US" sz="2200" dirty="0">
                <a:solidFill>
                  <a:srgbClr val="FF0000"/>
                </a:solidFill>
              </a:rPr>
              <a:t>magnetically thin coated </a:t>
            </a:r>
            <a:r>
              <a:rPr lang="en-US" sz="2200" dirty="0"/>
              <a:t>piece of plastic wrapped around wheels capable of storing data.</a:t>
            </a:r>
            <a:endParaRPr lang="tr-TR" sz="2200" dirty="0"/>
          </a:p>
          <a:p>
            <a:r>
              <a:rPr lang="en-US" sz="2200" dirty="0"/>
              <a:t>Tape is much less expensive than other storage mediums</a:t>
            </a:r>
            <a:r>
              <a:rPr lang="tr-TR" sz="2200" dirty="0"/>
              <a:t>. </a:t>
            </a:r>
          </a:p>
          <a:p>
            <a:r>
              <a:rPr lang="en-US" sz="2200" dirty="0"/>
              <a:t>The storage capacity of a tape drive all depends on the type of tape drive and technology being used. </a:t>
            </a:r>
            <a:endParaRPr lang="tr-TR" sz="2200" dirty="0"/>
          </a:p>
          <a:p>
            <a:r>
              <a:rPr lang="en-US" sz="2200" dirty="0"/>
              <a:t> </a:t>
            </a:r>
            <a:r>
              <a:rPr lang="tr-TR" sz="2200" dirty="0"/>
              <a:t>F</a:t>
            </a:r>
            <a:r>
              <a:rPr lang="en-US" sz="2200" dirty="0" err="1"/>
              <a:t>irst</a:t>
            </a:r>
            <a:r>
              <a:rPr lang="en-US" sz="2200" dirty="0"/>
              <a:t> tape drive introduced by Remington Rand in 1951 was only capable of storing 224 KB of data.</a:t>
            </a:r>
            <a:endParaRPr lang="tr-TR" sz="2200" dirty="0"/>
          </a:p>
          <a:p>
            <a:r>
              <a:rPr lang="tr-TR" sz="2200" dirty="0"/>
              <a:t>T</a:t>
            </a:r>
            <a:r>
              <a:rPr lang="en-US" sz="2200" dirty="0"/>
              <a:t>he IBM TS1155 generation 6 tape drive </a:t>
            </a:r>
            <a:endParaRPr lang="tr-TR" sz="2200" dirty="0"/>
          </a:p>
          <a:p>
            <a:pPr marL="0" indent="0">
              <a:buNone/>
            </a:pPr>
            <a:r>
              <a:rPr lang="en-US" sz="2200" dirty="0"/>
              <a:t>released in 2017 is capable of storing </a:t>
            </a:r>
            <a:endParaRPr lang="tr-TR" sz="2200" dirty="0"/>
          </a:p>
          <a:p>
            <a:pPr marL="0" indent="0">
              <a:buNone/>
            </a:pPr>
            <a:r>
              <a:rPr lang="en-US" sz="2200" dirty="0"/>
              <a:t>15 TB</a:t>
            </a:r>
            <a:r>
              <a:rPr lang="tr-TR" sz="2200" dirty="0"/>
              <a:t> of </a:t>
            </a:r>
            <a:r>
              <a:rPr lang="tr-TR" sz="2200" dirty="0" err="1"/>
              <a:t>uncompressed</a:t>
            </a:r>
            <a:r>
              <a:rPr lang="tr-TR" sz="2200" dirty="0"/>
              <a:t> data.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53738" y="2702715"/>
            <a:ext cx="2231228" cy="55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8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41412" y="498706"/>
            <a:ext cx="9905998" cy="1478570"/>
          </a:xfrm>
        </p:spPr>
        <p:txBody>
          <a:bodyPr/>
          <a:lstStyle/>
          <a:p>
            <a:r>
              <a:rPr lang="tr-TR" cap="none" dirty="0" err="1"/>
              <a:t>Six</a:t>
            </a:r>
            <a:r>
              <a:rPr lang="tr-TR" cap="none" dirty="0"/>
              <a:t> </a:t>
            </a:r>
            <a:r>
              <a:rPr lang="tr-TR" cap="none" dirty="0" err="1"/>
              <a:t>Categories</a:t>
            </a:r>
            <a:r>
              <a:rPr lang="tr-TR" cap="none" dirty="0"/>
              <a:t> of Hardware: 4. </a:t>
            </a:r>
            <a:r>
              <a:rPr lang="tr-TR" cap="none" dirty="0" err="1"/>
              <a:t>Processing</a:t>
            </a:r>
            <a:r>
              <a:rPr lang="tr-TR" cap="none" dirty="0"/>
              <a:t> 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44268" y="1977276"/>
            <a:ext cx="9905999" cy="4570366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CPU</a:t>
            </a:r>
            <a:r>
              <a:rPr lang="tr-TR" sz="2200" b="1" dirty="0">
                <a:solidFill>
                  <a:srgbClr val="FF0000"/>
                </a:solidFill>
              </a:rPr>
              <a:t>:</a:t>
            </a:r>
            <a:r>
              <a:rPr lang="tr-TR" sz="2200" dirty="0"/>
              <a:t> H</a:t>
            </a:r>
            <a:r>
              <a:rPr lang="en-US" sz="2200" dirty="0" err="1"/>
              <a:t>ardware</a:t>
            </a:r>
            <a:r>
              <a:rPr lang="en-US" sz="2200" dirty="0"/>
              <a:t> that interprets</a:t>
            </a:r>
            <a:r>
              <a:rPr lang="tr-TR" sz="2200" dirty="0"/>
              <a:t> </a:t>
            </a:r>
            <a:r>
              <a:rPr lang="en-US" sz="2200" dirty="0"/>
              <a:t>and executes software and</a:t>
            </a:r>
            <a:r>
              <a:rPr lang="tr-TR" sz="2200" dirty="0"/>
              <a:t> </a:t>
            </a:r>
            <a:r>
              <a:rPr lang="en-US" sz="2200" dirty="0"/>
              <a:t>coordinates all hardware</a:t>
            </a:r>
            <a:r>
              <a:rPr lang="tr-TR" sz="2200" dirty="0"/>
              <a:t>. 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RAM</a:t>
            </a:r>
            <a:r>
              <a:rPr lang="tr-TR" sz="2200" b="1" dirty="0">
                <a:solidFill>
                  <a:srgbClr val="FF0000"/>
                </a:solidFill>
              </a:rPr>
              <a:t>: </a:t>
            </a:r>
            <a:r>
              <a:rPr lang="tr-TR" sz="2200" dirty="0"/>
              <a:t>T</a:t>
            </a:r>
            <a:r>
              <a:rPr lang="en-US" sz="2200" dirty="0" err="1"/>
              <a:t>emporary</a:t>
            </a:r>
            <a:r>
              <a:rPr lang="en-US" sz="2200" dirty="0"/>
              <a:t> holding area</a:t>
            </a:r>
            <a:r>
              <a:rPr lang="tr-TR" sz="2200" dirty="0"/>
              <a:t> </a:t>
            </a:r>
            <a:r>
              <a:rPr lang="en-US" sz="2200" dirty="0"/>
              <a:t>for information and software</a:t>
            </a:r>
            <a:r>
              <a:rPr lang="tr-TR" sz="2200" dirty="0"/>
              <a:t>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01" y="4058421"/>
            <a:ext cx="4473410" cy="223670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55" y="4009759"/>
            <a:ext cx="4070555" cy="223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6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Cathode</a:t>
            </a:r>
            <a:r>
              <a:rPr lang="tr-TR" cap="none" dirty="0"/>
              <a:t>-Ray </a:t>
            </a:r>
            <a:r>
              <a:rPr lang="tr-TR" cap="none" dirty="0" err="1"/>
              <a:t>Tube</a:t>
            </a:r>
            <a:r>
              <a:rPr lang="tr-TR" cap="none" dirty="0"/>
              <a:t> (CRT) </a:t>
            </a:r>
            <a:r>
              <a:rPr lang="tr-TR" cap="none" dirty="0" err="1"/>
              <a:t>Monitor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812176"/>
            <a:ext cx="9905999" cy="4786744"/>
          </a:xfrm>
        </p:spPr>
        <p:txBody>
          <a:bodyPr>
            <a:normAutofit/>
          </a:bodyPr>
          <a:lstStyle/>
          <a:p>
            <a:r>
              <a:rPr lang="en-US" sz="2200" dirty="0"/>
              <a:t>A finite number of characters can be displayed on a screen at once.</a:t>
            </a:r>
            <a:endParaRPr lang="tr-TR" sz="2200" dirty="0"/>
          </a:p>
          <a:p>
            <a:r>
              <a:rPr lang="en-US" sz="2200" dirty="0"/>
              <a:t>Most screens are capable of displaying 80 characters of data horizontally and 25 lines vertically.</a:t>
            </a:r>
            <a:endParaRPr lang="tr-TR" sz="2200" dirty="0"/>
          </a:p>
          <a:p>
            <a:r>
              <a:rPr lang="en-US" sz="2200" dirty="0"/>
              <a:t>There are some disadvantages of CRT</a:t>
            </a:r>
            <a:r>
              <a:rPr lang="tr-TR" sz="2200" dirty="0"/>
              <a:t>:</a:t>
            </a:r>
          </a:p>
          <a:p>
            <a:pPr lvl="1"/>
            <a:r>
              <a:rPr lang="tr-TR" sz="2200" dirty="0" err="1"/>
              <a:t>Large</a:t>
            </a:r>
            <a:r>
              <a:rPr lang="tr-TR" sz="2200" dirty="0"/>
              <a:t> in Size</a:t>
            </a:r>
          </a:p>
          <a:p>
            <a:pPr lvl="1"/>
            <a:r>
              <a:rPr lang="tr-TR" sz="2200" dirty="0"/>
              <a:t>High </a:t>
            </a:r>
            <a:r>
              <a:rPr lang="tr-TR" sz="2200" dirty="0" err="1"/>
              <a:t>power</a:t>
            </a:r>
            <a:r>
              <a:rPr lang="tr-TR" sz="2200" dirty="0"/>
              <a:t> </a:t>
            </a:r>
            <a:r>
              <a:rPr lang="tr-TR" sz="2200" dirty="0" err="1"/>
              <a:t>consumption</a:t>
            </a:r>
            <a:endParaRPr lang="tr-TR" sz="2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0" y="3021374"/>
            <a:ext cx="4288155" cy="35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3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Flat</a:t>
            </a:r>
            <a:r>
              <a:rPr lang="tr-TR" cap="none" dirty="0"/>
              <a:t>-Panel </a:t>
            </a:r>
            <a:r>
              <a:rPr lang="tr-TR" cap="none" dirty="0" err="1"/>
              <a:t>Display</a:t>
            </a:r>
            <a:r>
              <a:rPr lang="tr-TR" cap="none" dirty="0"/>
              <a:t> </a:t>
            </a:r>
            <a:r>
              <a:rPr lang="tr-TR" cap="none" dirty="0" err="1"/>
              <a:t>Monitor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812176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The flat-panel display refers to a class of video devices that have reduced volume, weight and power requirement in comparison to the CRT.</a:t>
            </a:r>
            <a:endParaRPr lang="tr-TR" sz="2200" dirty="0"/>
          </a:p>
          <a:p>
            <a:r>
              <a:rPr lang="en-US" sz="2200" dirty="0"/>
              <a:t>You can hang them on walls or wear them on your wrists.</a:t>
            </a:r>
            <a:endParaRPr lang="tr-TR" sz="2200" dirty="0"/>
          </a:p>
          <a:p>
            <a:r>
              <a:rPr lang="en-US" sz="2200" dirty="0"/>
              <a:t>The flat-panel display is divided into two categories</a:t>
            </a:r>
            <a:r>
              <a:rPr lang="tr-TR" sz="2200" dirty="0"/>
              <a:t>:</a:t>
            </a:r>
          </a:p>
          <a:p>
            <a:pPr lvl="1"/>
            <a:r>
              <a:rPr lang="tr-TR" sz="2200" b="1" dirty="0" err="1"/>
              <a:t>Emissive</a:t>
            </a:r>
            <a:r>
              <a:rPr lang="tr-TR" sz="2200" b="1" dirty="0"/>
              <a:t> Displays: </a:t>
            </a:r>
            <a:r>
              <a:rPr lang="en-US" sz="2200" dirty="0"/>
              <a:t>Emissive displays are devices that convert </a:t>
            </a:r>
            <a:endParaRPr lang="tr-TR" sz="2200" dirty="0"/>
          </a:p>
          <a:p>
            <a:pPr marL="457200" lvl="1" indent="0">
              <a:buNone/>
            </a:pPr>
            <a:r>
              <a:rPr lang="en-US" sz="2200" dirty="0"/>
              <a:t>electrical energy into light.</a:t>
            </a:r>
            <a:r>
              <a:rPr lang="tr-TR" sz="2200" dirty="0"/>
              <a:t> (</a:t>
            </a:r>
            <a:r>
              <a:rPr lang="tr-TR" sz="2200" dirty="0" err="1"/>
              <a:t>Plasma</a:t>
            </a:r>
            <a:r>
              <a:rPr lang="tr-TR" sz="2200" dirty="0"/>
              <a:t> panel </a:t>
            </a:r>
            <a:r>
              <a:rPr lang="tr-TR" sz="2200" dirty="0" err="1"/>
              <a:t>and</a:t>
            </a:r>
            <a:r>
              <a:rPr lang="tr-TR" sz="2200" dirty="0"/>
              <a:t> LED)</a:t>
            </a:r>
            <a:endParaRPr lang="tr-TR" sz="2200" b="1" dirty="0"/>
          </a:p>
          <a:p>
            <a:pPr lvl="1"/>
            <a:r>
              <a:rPr lang="tr-TR" sz="2200" b="1" dirty="0" err="1"/>
              <a:t>Non-Emissive</a:t>
            </a:r>
            <a:r>
              <a:rPr lang="tr-TR" sz="2200" b="1" dirty="0"/>
              <a:t> Displays: </a:t>
            </a:r>
            <a:r>
              <a:rPr lang="en-US" sz="2200" dirty="0"/>
              <a:t>Non-emissive displays use optical </a:t>
            </a:r>
            <a:endParaRPr lang="tr-TR" sz="2200" dirty="0"/>
          </a:p>
          <a:p>
            <a:pPr marL="457200" lvl="1" indent="0">
              <a:buNone/>
            </a:pPr>
            <a:r>
              <a:rPr lang="en-US" sz="2200" dirty="0"/>
              <a:t>effects to convert sunlight or light from some other source </a:t>
            </a:r>
            <a:endParaRPr lang="tr-TR" sz="2200" dirty="0"/>
          </a:p>
          <a:p>
            <a:pPr marL="457200" lvl="1" indent="0">
              <a:buNone/>
            </a:pPr>
            <a:r>
              <a:rPr lang="en-US" sz="2200" dirty="0"/>
              <a:t>into graphics patterns.</a:t>
            </a:r>
            <a:r>
              <a:rPr lang="tr-TR" sz="2200" dirty="0"/>
              <a:t> (LCD – Liquid </a:t>
            </a:r>
            <a:r>
              <a:rPr lang="tr-TR" sz="2200" dirty="0" err="1"/>
              <a:t>Crystal</a:t>
            </a:r>
            <a:r>
              <a:rPr lang="tr-TR" sz="2200" dirty="0"/>
              <a:t> Device)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12" y="3812263"/>
            <a:ext cx="3271788" cy="30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2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Printers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812176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Printer is an output device, which is used to print information on paper.</a:t>
            </a:r>
            <a:endParaRPr lang="tr-TR" sz="2200" dirty="0"/>
          </a:p>
          <a:p>
            <a:endParaRPr lang="tr-TR" sz="2200" dirty="0"/>
          </a:p>
          <a:p>
            <a:r>
              <a:rPr lang="en-US" sz="2200" dirty="0"/>
              <a:t>There are two types of printers</a:t>
            </a:r>
            <a:r>
              <a:rPr lang="tr-TR" sz="2200" dirty="0"/>
              <a:t>:</a:t>
            </a:r>
          </a:p>
          <a:p>
            <a:pPr lvl="1"/>
            <a:r>
              <a:rPr lang="tr-TR" sz="2200" dirty="0" err="1">
                <a:solidFill>
                  <a:srgbClr val="FF0000"/>
                </a:solidFill>
              </a:rPr>
              <a:t>Impact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Printers</a:t>
            </a:r>
            <a:endParaRPr lang="tr-TR" sz="2200" dirty="0">
              <a:solidFill>
                <a:srgbClr val="FF0000"/>
              </a:solidFill>
            </a:endParaRPr>
          </a:p>
          <a:p>
            <a:pPr lvl="1"/>
            <a:r>
              <a:rPr lang="tr-TR" sz="2200" dirty="0" err="1">
                <a:solidFill>
                  <a:srgbClr val="FF0000"/>
                </a:solidFill>
              </a:rPr>
              <a:t>Non-Impact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Printers</a:t>
            </a:r>
            <a:endParaRPr lang="tr-TR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9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Impact</a:t>
            </a:r>
            <a:r>
              <a:rPr lang="tr-TR" cap="none" dirty="0"/>
              <a:t> </a:t>
            </a:r>
            <a:r>
              <a:rPr lang="tr-TR" cap="none" dirty="0" err="1"/>
              <a:t>Printers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812176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Impact printers print the characters by striking them on the ribbon, which is then pressed on the paper.</a:t>
            </a:r>
            <a:endParaRPr lang="tr-TR" sz="2200" dirty="0"/>
          </a:p>
          <a:p>
            <a:r>
              <a:rPr lang="en-US" sz="2200" dirty="0"/>
              <a:t>Characteristics of Impact Printers are</a:t>
            </a:r>
            <a:r>
              <a:rPr lang="tr-TR" sz="2200" dirty="0"/>
              <a:t>:</a:t>
            </a:r>
          </a:p>
          <a:p>
            <a:pPr lvl="1"/>
            <a:r>
              <a:rPr lang="tr-TR" sz="2200" dirty="0" err="1"/>
              <a:t>Very</a:t>
            </a:r>
            <a:r>
              <a:rPr lang="tr-TR" sz="2200" dirty="0"/>
              <a:t> </a:t>
            </a:r>
            <a:r>
              <a:rPr lang="tr-TR" sz="2200" dirty="0" err="1"/>
              <a:t>low</a:t>
            </a:r>
            <a:r>
              <a:rPr lang="tr-TR" sz="2200" dirty="0"/>
              <a:t> </a:t>
            </a:r>
            <a:r>
              <a:rPr lang="tr-TR" sz="2200" dirty="0" err="1"/>
              <a:t>consumable</a:t>
            </a:r>
            <a:r>
              <a:rPr lang="tr-TR" sz="2200" dirty="0"/>
              <a:t> </a:t>
            </a:r>
            <a:r>
              <a:rPr lang="tr-TR" sz="2200" dirty="0" err="1"/>
              <a:t>costs</a:t>
            </a:r>
            <a:endParaRPr lang="tr-TR" sz="2200" dirty="0"/>
          </a:p>
          <a:p>
            <a:pPr lvl="1"/>
            <a:r>
              <a:rPr lang="tr-TR" sz="2200" dirty="0" err="1"/>
              <a:t>Very</a:t>
            </a:r>
            <a:r>
              <a:rPr lang="tr-TR" sz="2200" dirty="0"/>
              <a:t> </a:t>
            </a:r>
            <a:r>
              <a:rPr lang="tr-TR" sz="2200" dirty="0" err="1"/>
              <a:t>noisy</a:t>
            </a:r>
            <a:endParaRPr lang="tr-TR" sz="2200" dirty="0"/>
          </a:p>
          <a:p>
            <a:pPr lvl="1"/>
            <a:r>
              <a:rPr lang="en-US" sz="2200" dirty="0"/>
              <a:t>Useful for bulk printing due to low cost</a:t>
            </a:r>
            <a:endParaRPr lang="tr-TR" sz="2200" dirty="0"/>
          </a:p>
          <a:p>
            <a:pPr lvl="1"/>
            <a:r>
              <a:rPr lang="en-US" sz="2200" dirty="0"/>
              <a:t>There is physical contact with the paper to produce an image</a:t>
            </a:r>
            <a:endParaRPr lang="tr-TR" sz="2200" dirty="0"/>
          </a:p>
          <a:p>
            <a:r>
              <a:rPr lang="en-US" sz="2200" dirty="0"/>
              <a:t>These printers are of two types</a:t>
            </a:r>
            <a:r>
              <a:rPr lang="tr-TR" sz="2200" dirty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tr-TR" sz="2200" dirty="0" err="1">
                <a:solidFill>
                  <a:srgbClr val="FF0000"/>
                </a:solidFill>
              </a:rPr>
              <a:t>Character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printers</a:t>
            </a:r>
            <a:endParaRPr lang="tr-TR" sz="2200" dirty="0">
              <a:solidFill>
                <a:srgbClr val="FF0000"/>
              </a:solidFill>
            </a:endParaRPr>
          </a:p>
          <a:p>
            <a:pPr lvl="1"/>
            <a:r>
              <a:rPr lang="tr-TR" sz="2200" dirty="0" err="1">
                <a:solidFill>
                  <a:srgbClr val="FF0000"/>
                </a:solidFill>
              </a:rPr>
              <a:t>Line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printers</a:t>
            </a:r>
            <a:endParaRPr lang="tr-TR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8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Character</a:t>
            </a:r>
            <a:r>
              <a:rPr lang="tr-TR" cap="none" dirty="0"/>
              <a:t> </a:t>
            </a:r>
            <a:r>
              <a:rPr lang="tr-TR" cap="none" dirty="0" err="1"/>
              <a:t>Printers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812176"/>
            <a:ext cx="9905999" cy="5045824"/>
          </a:xfrm>
        </p:spPr>
        <p:txBody>
          <a:bodyPr>
            <a:normAutofit/>
          </a:bodyPr>
          <a:lstStyle/>
          <a:p>
            <a:r>
              <a:rPr lang="en-US" sz="2200" dirty="0"/>
              <a:t>Character printers are the printers which print one character at a time.</a:t>
            </a:r>
            <a:endParaRPr lang="tr-TR" sz="2200" dirty="0"/>
          </a:p>
          <a:p>
            <a:endParaRPr lang="tr-TR" sz="2200" dirty="0"/>
          </a:p>
          <a:p>
            <a:r>
              <a:rPr lang="en-US" sz="2200" dirty="0"/>
              <a:t>These are further divided into two types:</a:t>
            </a:r>
            <a:endParaRPr lang="tr-TR" sz="2200" dirty="0"/>
          </a:p>
          <a:p>
            <a:pPr lvl="1"/>
            <a:r>
              <a:rPr lang="tr-TR" sz="2200" dirty="0" err="1">
                <a:solidFill>
                  <a:srgbClr val="FF0000"/>
                </a:solidFill>
              </a:rPr>
              <a:t>Dot</a:t>
            </a:r>
            <a:r>
              <a:rPr lang="tr-TR" sz="2200" dirty="0">
                <a:solidFill>
                  <a:srgbClr val="FF0000"/>
                </a:solidFill>
              </a:rPr>
              <a:t> </a:t>
            </a:r>
            <a:r>
              <a:rPr lang="tr-TR" sz="2200" dirty="0" err="1">
                <a:solidFill>
                  <a:srgbClr val="FF0000"/>
                </a:solidFill>
              </a:rPr>
              <a:t>Matrix</a:t>
            </a:r>
            <a:r>
              <a:rPr lang="tr-TR" sz="2200" dirty="0">
                <a:solidFill>
                  <a:srgbClr val="FF0000"/>
                </a:solidFill>
              </a:rPr>
              <a:t> Printer(DMP)</a:t>
            </a:r>
          </a:p>
          <a:p>
            <a:pPr lvl="1"/>
            <a:r>
              <a:rPr lang="tr-TR" sz="2200" dirty="0" err="1">
                <a:solidFill>
                  <a:srgbClr val="FF0000"/>
                </a:solidFill>
              </a:rPr>
              <a:t>Daisy</a:t>
            </a:r>
            <a:r>
              <a:rPr lang="tr-TR" sz="2200" dirty="0">
                <a:solidFill>
                  <a:srgbClr val="FF0000"/>
                </a:solidFill>
              </a:rPr>
              <a:t> Wheel</a:t>
            </a:r>
          </a:p>
        </p:txBody>
      </p:sp>
    </p:spTree>
    <p:extLst>
      <p:ext uri="{BB962C8B-B14F-4D97-AF65-F5344CB8AC3E}">
        <p14:creationId xmlns:p14="http://schemas.microsoft.com/office/powerpoint/2010/main" val="263787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Dot</a:t>
            </a:r>
            <a:r>
              <a:rPr lang="tr-TR" cap="none" dirty="0"/>
              <a:t> </a:t>
            </a:r>
            <a:r>
              <a:rPr lang="tr-TR" cap="none" dirty="0" err="1"/>
              <a:t>Matrix</a:t>
            </a:r>
            <a:r>
              <a:rPr lang="tr-TR" cap="none" dirty="0"/>
              <a:t> Printer</a:t>
            </a:r>
            <a:endParaRPr lang="en-US" cap="none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41412" y="1620447"/>
            <a:ext cx="9905999" cy="5045824"/>
          </a:xfrm>
        </p:spPr>
        <p:txBody>
          <a:bodyPr>
            <a:normAutofit/>
          </a:bodyPr>
          <a:lstStyle/>
          <a:p>
            <a:r>
              <a:rPr lang="tr-TR" sz="2200" dirty="0" err="1"/>
              <a:t>One</a:t>
            </a:r>
            <a:r>
              <a:rPr lang="tr-TR" sz="2200" dirty="0"/>
              <a:t> </a:t>
            </a:r>
            <a:r>
              <a:rPr lang="en-US" sz="2200" dirty="0"/>
              <a:t>of the most popular printers is Dot Matrix Printer.</a:t>
            </a:r>
            <a:endParaRPr lang="tr-TR" sz="2200" dirty="0"/>
          </a:p>
          <a:p>
            <a:r>
              <a:rPr lang="en-US" sz="2200" dirty="0"/>
              <a:t>Each character printed is in the form of pattern of dots and head consists of a Matrix of Pins of size (5*7, 7*9, 9*7 or 9*9) which come out to form a character which is why it is called Dot Matrix Printer.</a:t>
            </a:r>
            <a:endParaRPr lang="tr-TR" sz="2200" dirty="0"/>
          </a:p>
          <a:p>
            <a:r>
              <a:rPr lang="tr-TR" sz="2200" b="1" dirty="0" err="1"/>
              <a:t>Advantages</a:t>
            </a:r>
            <a:endParaRPr lang="tr-TR" sz="2200" b="1" dirty="0"/>
          </a:p>
          <a:p>
            <a:pPr lvl="1"/>
            <a:r>
              <a:rPr lang="en-US" sz="2200" dirty="0"/>
              <a:t>Inexpensive</a:t>
            </a:r>
          </a:p>
          <a:p>
            <a:pPr lvl="1"/>
            <a:r>
              <a:rPr lang="en-US" sz="2200" dirty="0"/>
              <a:t>Widely Used</a:t>
            </a:r>
          </a:p>
          <a:p>
            <a:pPr lvl="1"/>
            <a:r>
              <a:rPr lang="en-US" sz="2200" dirty="0"/>
              <a:t>Other language characters can be printed</a:t>
            </a:r>
            <a:endParaRPr lang="tr-TR" sz="2200" dirty="0"/>
          </a:p>
          <a:p>
            <a:r>
              <a:rPr lang="en-US" sz="2200" b="1" dirty="0"/>
              <a:t>Disadvantages</a:t>
            </a:r>
            <a:endParaRPr lang="en-US" sz="2200" dirty="0"/>
          </a:p>
          <a:p>
            <a:pPr lvl="1"/>
            <a:r>
              <a:rPr lang="en-US" sz="2200" dirty="0"/>
              <a:t>Slow Speed</a:t>
            </a:r>
          </a:p>
          <a:p>
            <a:pPr lvl="1"/>
            <a:r>
              <a:rPr lang="en-US" sz="2200" dirty="0"/>
              <a:t>Poor Quality</a:t>
            </a:r>
          </a:p>
          <a:p>
            <a:endParaRPr lang="en-US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32" y="3582920"/>
            <a:ext cx="3810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97363"/>
      </p:ext>
    </p:extLst>
  </p:cSld>
  <p:clrMapOvr>
    <a:masterClrMapping/>
  </p:clrMapOvr>
</p:sld>
</file>

<file path=ppt/theme/theme1.xml><?xml version="1.0" encoding="utf-8"?>
<a:theme xmlns:a="http://schemas.openxmlformats.org/drawingml/2006/main" name="Kırpma">
  <a:themeElements>
    <a:clrScheme name="Kırpma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Kırpma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ırpm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Kırpma</Template>
  <TotalTime>1</TotalTime>
  <Words>2223</Words>
  <Application>Microsoft Office PowerPoint</Application>
  <PresentationFormat>Geniş ekran</PresentationFormat>
  <Paragraphs>299</Paragraphs>
  <Slides>34</Slides>
  <Notes>33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38" baseType="lpstr">
      <vt:lpstr>Arial</vt:lpstr>
      <vt:lpstr>Calibri</vt:lpstr>
      <vt:lpstr>Franklin Gothic Book</vt:lpstr>
      <vt:lpstr>Kırpma</vt:lpstr>
      <vt:lpstr>Week-3</vt:lpstr>
      <vt:lpstr>Six Categories of Hardware: 2. Output Devices</vt:lpstr>
      <vt:lpstr>Monitors</vt:lpstr>
      <vt:lpstr>Cathode-Ray Tube (CRT) Monitor</vt:lpstr>
      <vt:lpstr>Flat-Panel Display Monitor</vt:lpstr>
      <vt:lpstr>Printers</vt:lpstr>
      <vt:lpstr>Impact Printers</vt:lpstr>
      <vt:lpstr>Character Printers</vt:lpstr>
      <vt:lpstr>Dot Matrix Printer</vt:lpstr>
      <vt:lpstr>Daisy Wheel</vt:lpstr>
      <vt:lpstr>Line Printers</vt:lpstr>
      <vt:lpstr>Drum Printer</vt:lpstr>
      <vt:lpstr>Chain Printer</vt:lpstr>
      <vt:lpstr>Non-impact Printers</vt:lpstr>
      <vt:lpstr>Laser Printers</vt:lpstr>
      <vt:lpstr>Inkjet Printers</vt:lpstr>
      <vt:lpstr>Six Categories of Hardware: 3. Storage Devices</vt:lpstr>
      <vt:lpstr>Hard Disk Drive</vt:lpstr>
      <vt:lpstr>PATA </vt:lpstr>
      <vt:lpstr>SATA </vt:lpstr>
      <vt:lpstr>INSIDE OF HDD </vt:lpstr>
      <vt:lpstr>SCSI </vt:lpstr>
      <vt:lpstr>SCSI </vt:lpstr>
      <vt:lpstr>SAS (Serial Attached SCSI)</vt:lpstr>
      <vt:lpstr>Hard Drive Components</vt:lpstr>
      <vt:lpstr>Solid State Drives (SSD)</vt:lpstr>
      <vt:lpstr>USB Thumb Drive</vt:lpstr>
      <vt:lpstr>SD Card</vt:lpstr>
      <vt:lpstr>CD</vt:lpstr>
      <vt:lpstr>DVD</vt:lpstr>
      <vt:lpstr>BLU RAY vs. DVD</vt:lpstr>
      <vt:lpstr>Floppy Disk</vt:lpstr>
      <vt:lpstr>Tape Drive</vt:lpstr>
      <vt:lpstr>Six Categories of Hardware: 4. Processing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Week-3</dc:title>
  <dc:creator>emirhan öztürk</dc:creator>
  <cp:lastModifiedBy>emirhan öztürk</cp:lastModifiedBy>
  <cp:revision>1</cp:revision>
  <dcterms:created xsi:type="dcterms:W3CDTF">2020-10-31T21:04:11Z</dcterms:created>
  <dcterms:modified xsi:type="dcterms:W3CDTF">2020-10-31T21:05:29Z</dcterms:modified>
</cp:coreProperties>
</file>